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91" r:id="rId2"/>
    <p:sldId id="256" r:id="rId3"/>
    <p:sldId id="280" r:id="rId4"/>
    <p:sldId id="285" r:id="rId5"/>
    <p:sldId id="278" r:id="rId6"/>
    <p:sldId id="281" r:id="rId7"/>
    <p:sldId id="282" r:id="rId8"/>
    <p:sldId id="283" r:id="rId9"/>
    <p:sldId id="288" r:id="rId10"/>
    <p:sldId id="28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20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769"/>
    <p:restoredTop sz="96058"/>
  </p:normalViewPr>
  <p:slideViewPr>
    <p:cSldViewPr snapToGrid="0">
      <p:cViewPr varScale="1">
        <p:scale>
          <a:sx n="81" d="100"/>
          <a:sy n="81" d="100"/>
        </p:scale>
        <p:origin x="208" y="8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94434-A8C7-9849-8E90-F05D20556306}" type="datetimeFigureOut">
              <a:rPr lang="en-US" smtClean="0"/>
              <a:t>6/9/25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E40899-8456-0646-BBE5-6F66451AA9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156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282d9579ef6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" name="Google Shape;356;g282d9579ef6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">
          <a:extLst>
            <a:ext uri="{FF2B5EF4-FFF2-40B4-BE49-F238E27FC236}">
              <a16:creationId xmlns:a16="http://schemas.microsoft.com/office/drawing/2014/main" id="{8E5BC60D-69FB-D600-6D86-AB3CFCB5C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282d9579ef6_0_49:notes">
            <a:extLst>
              <a:ext uri="{FF2B5EF4-FFF2-40B4-BE49-F238E27FC236}">
                <a16:creationId xmlns:a16="http://schemas.microsoft.com/office/drawing/2014/main" id="{53B34E6B-7280-A398-8482-2B9FDF1044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" name="Google Shape;356;g282d9579ef6_0_49:notes">
            <a:extLst>
              <a:ext uri="{FF2B5EF4-FFF2-40B4-BE49-F238E27FC236}">
                <a16:creationId xmlns:a16="http://schemas.microsoft.com/office/drawing/2014/main" id="{EFEAC4A1-FB33-1A67-D9D9-2F5666DA183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502925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">
          <a:extLst>
            <a:ext uri="{FF2B5EF4-FFF2-40B4-BE49-F238E27FC236}">
              <a16:creationId xmlns:a16="http://schemas.microsoft.com/office/drawing/2014/main" id="{7716C2E9-276C-F068-A295-960760F2E7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282d9579ef6_0_49:notes">
            <a:extLst>
              <a:ext uri="{FF2B5EF4-FFF2-40B4-BE49-F238E27FC236}">
                <a16:creationId xmlns:a16="http://schemas.microsoft.com/office/drawing/2014/main" id="{34A82F00-6D7F-E9CE-C7BE-51115C95D4C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" name="Google Shape;356;g282d9579ef6_0_49:notes">
            <a:extLst>
              <a:ext uri="{FF2B5EF4-FFF2-40B4-BE49-F238E27FC236}">
                <a16:creationId xmlns:a16="http://schemas.microsoft.com/office/drawing/2014/main" id="{63D9306B-9698-A9CA-1F4A-56AAB9D4703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80741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">
          <a:extLst>
            <a:ext uri="{FF2B5EF4-FFF2-40B4-BE49-F238E27FC236}">
              <a16:creationId xmlns:a16="http://schemas.microsoft.com/office/drawing/2014/main" id="{C98D5476-50EF-1991-4411-05D362D6BC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282d9579ef6_0_49:notes">
            <a:extLst>
              <a:ext uri="{FF2B5EF4-FFF2-40B4-BE49-F238E27FC236}">
                <a16:creationId xmlns:a16="http://schemas.microsoft.com/office/drawing/2014/main" id="{1534AC5B-6F48-978D-3C10-AAE82939351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" name="Google Shape;356;g282d9579ef6_0_49:notes">
            <a:extLst>
              <a:ext uri="{FF2B5EF4-FFF2-40B4-BE49-F238E27FC236}">
                <a16:creationId xmlns:a16="http://schemas.microsoft.com/office/drawing/2014/main" id="{34DE293E-47AA-8C8A-7913-2DC7FA95EA5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1810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914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802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666A8-7F61-F5F0-669B-5D6A8F3A3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30FCF7-9645-CE03-554D-F4AA2E3713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87060-C16C-3BB2-77CB-ED33B3A4F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6/9/25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88A18-B553-7646-43EB-2C4E9D436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56F3DC-1E12-7618-1380-92675DB3C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447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0AA78-9E5E-D002-ADF5-FEF705641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5DF459-4FD9-755D-7ECB-C58BB2AD47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5253B8-77D2-EE27-A732-03AD0D280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6/9/25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AB702-BF56-707A-42C0-213E701EB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CEBBE9-9275-5BC2-779C-98C08CE24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998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D85B0C-5946-6F87-E911-E2E72C0871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79A12B-4ED5-1A6D-577D-4F5B388B0B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A37822-1A9F-FC6A-2871-8F7D00B3B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6/9/25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B75007-1BC0-9DDA-DC31-FC0E8AB9B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4E5934-2EAA-29D5-0F73-52799B168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0961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title"/>
          </p:nvPr>
        </p:nvSpPr>
        <p:spPr>
          <a:xfrm>
            <a:off x="490583" y="476250"/>
            <a:ext cx="112221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  <a:defRPr sz="7600" b="0" i="0">
                <a:solidFill>
                  <a:schemeClr val="dk1"/>
                </a:solidFill>
                <a:latin typeface="IBM Plex Sans Light"/>
                <a:ea typeface="IBM Plex Sans Light"/>
                <a:cs typeface="IBM Plex Sans Light"/>
                <a:sym typeface="IBM Plex Sans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768768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ustom Layout">
  <p:cSld name="2_Custom Layout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"/>
          <p:cNvSpPr txBox="1">
            <a:spLocks noGrp="1"/>
          </p:cNvSpPr>
          <p:nvPr>
            <p:ph type="title"/>
          </p:nvPr>
        </p:nvSpPr>
        <p:spPr>
          <a:xfrm>
            <a:off x="490583" y="476251"/>
            <a:ext cx="11222100" cy="95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body" idx="1"/>
          </p:nvPr>
        </p:nvSpPr>
        <p:spPr>
          <a:xfrm>
            <a:off x="479425" y="1952625"/>
            <a:ext cx="5545200" cy="39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 algn="l">
              <a:lnSpc>
                <a:spcPct val="114000"/>
              </a:lnSpc>
              <a:spcBef>
                <a:spcPts val="2200"/>
              </a:spcBef>
              <a:spcAft>
                <a:spcPts val="0"/>
              </a:spcAft>
              <a:buSzPts val="2000"/>
              <a:buChar char="•"/>
              <a:defRPr>
                <a:solidFill>
                  <a:schemeClr val="dk1"/>
                </a:solidFill>
              </a:defRPr>
            </a:lvl1pPr>
            <a:lvl2pPr marL="914400" lvl="1" indent="-330200" algn="l">
              <a:lnSpc>
                <a:spcPct val="114000"/>
              </a:lnSpc>
              <a:spcBef>
                <a:spcPts val="2200"/>
              </a:spcBef>
              <a:spcAft>
                <a:spcPts val="0"/>
              </a:spcAft>
              <a:buSzPts val="1600"/>
              <a:buChar char="◦"/>
              <a:defRPr>
                <a:solidFill>
                  <a:schemeClr val="dk1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75269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13597-038C-6791-50E7-F9090604D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19845-540D-4D51-4065-0AD5A46DE5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C5CAE1-C7AC-A0BE-BAD8-189CE5BE3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6/9/25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3C626B-DA10-9B5D-6CEF-3208DE585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D99A1-FB4A-E7F5-8CA4-E5E7040FE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946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6788D-49AE-90F6-0DB8-82895BE4A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56A6EA-09D8-5038-BEC4-39E7E618B8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162208-9966-B944-BFE8-C24280711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6/9/25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A66722-8C0C-C7A5-DFB1-F5C9EB572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F269C-F9E7-2D86-FABB-54F21F9A9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769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F7C72-93CA-9B11-450E-C60FAA025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09DFE-5FF1-A139-12FE-447DA80025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7AABD2-106B-A0FE-B9AE-28084CE17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20FB7D-93E6-0D9E-2D2A-D49ED1B3B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6/9/25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FEDA2A-9910-F7CA-0254-9E6F6EE91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F8BFB0-4439-D25E-FFBF-41FC28873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573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B5951-5D2F-670A-27E6-AC28FF10F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B80C26-5ECA-FDD9-7065-D81B5D21A2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75953-E068-B029-F617-7468F4834B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633579-7324-F357-1685-C356EFFCF7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9714C5-F821-2C27-7716-945C1FB362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D95024-60EB-2A14-654A-E26AB3913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6/9/25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7DAE79-D000-3C10-90CE-78B1AF21A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090C8E-17F1-C0CF-5CBB-24BB817CF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928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0ACB1-B8EF-89BE-9CD1-5B85C0F9F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DB2FE1-4B7B-32B2-D1E9-02A811EC6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6/9/25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F9D1D4-8571-EE85-4DFA-8EAB4772A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A076C4-EABD-FF14-D1C3-FD113640D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415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2DBF1C-39E9-5286-CC88-DDC3638AA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6/9/25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5B97D7-0E6C-90AA-B2B6-04D249544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F09666-109F-EC17-FC8A-3B4129537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472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3A44C-D235-C9A0-F165-4480B5211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294B6-4CD0-DE50-0CB8-9EDE02BEC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B2BBE6-5B13-99EB-536D-BCC3A2ECB2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6D6909-6FC9-6A4F-5E9E-94A13EBA6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6/9/25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60DB5C-DDED-4A81-045F-6806A2F27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B76832-08F2-44AA-CEF6-69C5A5877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240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C5CA5-3F62-2872-6D37-4AEE2E53D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13DD2E-90F7-F92D-5650-6CDAFC7E3A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0331D6-C111-79EE-1DBD-CC1C5371AF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FB3D2F-D53B-F661-B24D-4BBA2952A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6/9/25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A083C4-F8EC-1FD6-BEEB-A8E1460BB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6C23D4-580B-5D71-42F4-A7FC2D9CC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448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B9EF63-0DAE-924B-034D-598BA4F49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9CD859-F8D5-FF2B-6682-0FD8EB0992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0710E6-E864-5D85-F119-3569DDCC84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8D24B-9C4F-4147-82CA-CB4CBDC05E79}" type="datetimeFigureOut">
              <a:rPr lang="en-US" smtClean="0"/>
              <a:t>6/9/25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D1EC1B-D1C2-1B67-36B5-080D0FC9FC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8B51D-2CB6-5EBE-3E08-55237F7E3E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93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aihr.com/business/?utm_source=resource&amp;utm_medium=resource&amp;utm_campaign=templates&amp;utm_content=templates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hlinkClick r:id="rId2"/>
            <a:extLst>
              <a:ext uri="{FF2B5EF4-FFF2-40B4-BE49-F238E27FC236}">
                <a16:creationId xmlns:a16="http://schemas.microsoft.com/office/drawing/2014/main" id="{CC574493-9374-BC1F-D944-7EF64C2348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83" y="1"/>
            <a:ext cx="121941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5999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25C2E7E-09BD-B870-4346-17A4D05CAF52}"/>
              </a:ext>
            </a:extLst>
          </p:cNvPr>
          <p:cNvSpPr txBox="1"/>
          <p:nvPr/>
        </p:nvSpPr>
        <p:spPr>
          <a:xfrm>
            <a:off x="2028701" y="433819"/>
            <a:ext cx="8134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TAKEAWAYS &amp; NEXT STEPS</a:t>
            </a:r>
            <a:endParaRPr lang="en-NL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Google Shape;358;p31">
            <a:extLst>
              <a:ext uri="{FF2B5EF4-FFF2-40B4-BE49-F238E27FC236}">
                <a16:creationId xmlns:a16="http://schemas.microsoft.com/office/drawing/2014/main" id="{FAF164A7-3A02-1E38-2108-C870FFAB984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50"/>
            <a:ext cx="1080000" cy="1080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1EF9C86-AAD6-C80B-3E96-712B31C12F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003646"/>
              </p:ext>
            </p:extLst>
          </p:nvPr>
        </p:nvGraphicFramePr>
        <p:xfrm>
          <a:off x="853044" y="1268468"/>
          <a:ext cx="10485911" cy="46047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23137">
                  <a:extLst>
                    <a:ext uri="{9D8B030D-6E8A-4147-A177-3AD203B41FA5}">
                      <a16:colId xmlns:a16="http://schemas.microsoft.com/office/drawing/2014/main" val="40514171"/>
                    </a:ext>
                  </a:extLst>
                </a:gridCol>
                <a:gridCol w="5562774">
                  <a:extLst>
                    <a:ext uri="{9D8B030D-6E8A-4147-A177-3AD203B41FA5}">
                      <a16:colId xmlns:a16="http://schemas.microsoft.com/office/drawing/2014/main" val="3598864410"/>
                    </a:ext>
                  </a:extLst>
                </a:gridCol>
              </a:tblGrid>
              <a:tr h="61783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300" b="1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 takeaways</a:t>
                      </a:r>
                    </a:p>
                  </a:txBody>
                  <a:tcPr marL="87954" marR="87954" marT="43977" marB="43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300" b="1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Next steps</a:t>
                      </a:r>
                    </a:p>
                  </a:txBody>
                  <a:tcPr marL="87954" marR="87954" marT="43977" marB="43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614066"/>
                  </a:ext>
                </a:extLst>
              </a:tr>
              <a:tr h="426744"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4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OPPORTUNITIES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4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7954" marR="87954" marT="43977" marB="43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C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GB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7954" marR="87954" marT="43977" marB="43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B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706090"/>
                  </a:ext>
                </a:extLst>
              </a:tr>
              <a:tr h="1440672">
                <a:tc>
                  <a:txBody>
                    <a:bodyPr/>
                    <a:lstStyle/>
                    <a:p>
                      <a:pPr marL="171450" marR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</a:p>
                  </a:txBody>
                  <a:tcPr marL="87954" marR="87954" marT="43977" marB="43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C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</a:p>
                  </a:txBody>
                  <a:tcPr marL="87954" marR="87954" marT="43977" marB="43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950748"/>
                  </a:ext>
                </a:extLst>
              </a:tr>
              <a:tr h="492397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THREATS</a:t>
                      </a:r>
                    </a:p>
                  </a:txBody>
                  <a:tcPr marL="87954" marR="87954" marT="43977" marB="43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BB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en-GB" sz="2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87954" marR="87954" marT="43977" marB="43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BB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6977275"/>
                  </a:ext>
                </a:extLst>
              </a:tr>
              <a:tr h="1600172"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</a:p>
                    <a:p>
                      <a:pPr algn="ctr" fontAlgn="ctr"/>
                      <a:endParaRPr lang="en-GB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7954" marR="87954" marT="43977" marB="43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FFB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</a:p>
                  </a:txBody>
                  <a:tcPr marL="87954" marR="87954" marT="43977" marB="43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F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229868"/>
                  </a:ext>
                </a:extLst>
              </a:tr>
            </a:tbl>
          </a:graphicData>
        </a:graphic>
      </p:graphicFrame>
      <p:sp>
        <p:nvSpPr>
          <p:cNvPr id="3" name="Google Shape;366;p31">
            <a:extLst>
              <a:ext uri="{FF2B5EF4-FFF2-40B4-BE49-F238E27FC236}">
                <a16:creationId xmlns:a16="http://schemas.microsoft.com/office/drawing/2014/main" id="{8CA377D0-1BD8-7FA8-4BFD-6BA9232021EC}"/>
              </a:ext>
            </a:extLst>
          </p:cNvPr>
          <p:cNvSpPr txBox="1">
            <a:spLocks/>
          </p:cNvSpPr>
          <p:nvPr/>
        </p:nvSpPr>
        <p:spPr>
          <a:xfrm>
            <a:off x="10636000" y="6142675"/>
            <a:ext cx="1408800" cy="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  <a:defRPr sz="6000" b="0" i="0" u="none" strike="noStrike" cap="none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7600"/>
              <a:buFont typeface="IBM Plex Sans Light"/>
              <a:buNone/>
            </a:pP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[Insert logo]</a:t>
            </a:r>
            <a:r>
              <a:rPr lang="en-US" sz="4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00858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9"/>
          <p:cNvSpPr txBox="1">
            <a:spLocks noGrp="1"/>
          </p:cNvSpPr>
          <p:nvPr>
            <p:ph type="title"/>
          </p:nvPr>
        </p:nvSpPr>
        <p:spPr>
          <a:xfrm>
            <a:off x="484950" y="2681300"/>
            <a:ext cx="11222100" cy="128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6500" b="1">
                <a:solidFill>
                  <a:srgbClr val="3020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[REPORT NAME</a:t>
            </a:r>
            <a:r>
              <a:rPr lang="en" sz="6500" b="1" dirty="0">
                <a:solidFill>
                  <a:srgbClr val="3020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] </a:t>
            </a:r>
            <a:endParaRPr sz="6500" b="1" dirty="0">
              <a:solidFill>
                <a:srgbClr val="30206B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  <p:pic>
        <p:nvPicPr>
          <p:cNvPr id="32" name="Google Shape;32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7465671" y="2131670"/>
            <a:ext cx="4726329" cy="4726329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9"/>
          <p:cNvSpPr txBox="1">
            <a:spLocks noGrp="1"/>
          </p:cNvSpPr>
          <p:nvPr>
            <p:ph type="title"/>
          </p:nvPr>
        </p:nvSpPr>
        <p:spPr>
          <a:xfrm>
            <a:off x="484950" y="1478450"/>
            <a:ext cx="11222100" cy="9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55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[Organization’s name]</a:t>
            </a:r>
            <a:endParaRPr sz="55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592900" y="3805813"/>
            <a:ext cx="11222100" cy="9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30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[Date]</a:t>
            </a:r>
            <a:r>
              <a:rPr lang="en" sz="55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55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Google Shape;35;p9"/>
          <p:cNvSpPr txBox="1">
            <a:spLocks noGrp="1"/>
          </p:cNvSpPr>
          <p:nvPr>
            <p:ph type="title"/>
          </p:nvPr>
        </p:nvSpPr>
        <p:spPr>
          <a:xfrm>
            <a:off x="287425" y="5637100"/>
            <a:ext cx="2370000" cy="9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30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[Logo]</a:t>
            </a:r>
            <a:r>
              <a:rPr lang="en" sz="55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55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25C2E7E-09BD-B870-4346-17A4D05CAF52}"/>
              </a:ext>
            </a:extLst>
          </p:cNvPr>
          <p:cNvSpPr txBox="1"/>
          <p:nvPr/>
        </p:nvSpPr>
        <p:spPr>
          <a:xfrm>
            <a:off x="2756793" y="382635"/>
            <a:ext cx="66784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use this presentation template</a:t>
            </a:r>
            <a:endParaRPr lang="en-NL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22843C9-D134-FFEA-DB06-F10BA5241635}"/>
              </a:ext>
            </a:extLst>
          </p:cNvPr>
          <p:cNvSpPr txBox="1"/>
          <p:nvPr/>
        </p:nvSpPr>
        <p:spPr>
          <a:xfrm>
            <a:off x="1055649" y="1422727"/>
            <a:ext cx="10080702" cy="4547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Start with a high-level overview showing the four SWOT categories - Strengths, Weaknesses, Opportunities, and Threats. This gives your audience a quick snapshot of the focus areas.</a:t>
            </a:r>
          </a:p>
          <a:p>
            <a:pPr lvl="1"/>
            <a:endParaRPr lang="en-US" sz="1050" b="1" dirty="0">
              <a:solidFill>
                <a:srgbClr val="30206B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925513" lvl="8" indent="-296863">
              <a:buFont typeface="Arial" panose="020B0604020202020204" pitchFamily="34" charset="0"/>
              <a:buChar char="•"/>
              <a:tabLst>
                <a:tab pos="1304925" algn="l"/>
              </a:tabLst>
            </a:pPr>
            <a:r>
              <a:rPr lang="en-US" b="1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Strengths: </a:t>
            </a:r>
            <a:r>
              <a:rPr lang="en-US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List HR’s achievements, and how HR is different from other organizations’ HR departments.</a:t>
            </a:r>
          </a:p>
          <a:p>
            <a:pPr marL="925513" lvl="8" indent="-296863">
              <a:buFont typeface="Arial" panose="020B0604020202020204" pitchFamily="34" charset="0"/>
              <a:buChar char="•"/>
              <a:tabLst>
                <a:tab pos="1304925" algn="l"/>
              </a:tabLst>
            </a:pPr>
            <a:r>
              <a:rPr lang="en-US" b="1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Weaknesses</a:t>
            </a:r>
            <a:r>
              <a:rPr lang="en-US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 Note the areas where HR is currently underperforming, the internal factors that make goal achievement difficult, and what resources HR is lacking.</a:t>
            </a:r>
          </a:p>
          <a:p>
            <a:pPr marL="925513" lvl="8" indent="-296863">
              <a:buFont typeface="Arial" panose="020B0604020202020204" pitchFamily="34" charset="0"/>
              <a:buChar char="•"/>
              <a:tabLst>
                <a:tab pos="1304925" algn="l"/>
              </a:tabLst>
            </a:pPr>
            <a:r>
              <a:rPr lang="en-US" b="1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Opportunities</a:t>
            </a:r>
            <a:r>
              <a:rPr lang="en-US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 List the external resources that can support HR goal achievement, what HR tech will help HR perform more efficiently.</a:t>
            </a:r>
          </a:p>
          <a:p>
            <a:pPr marL="925513" lvl="8" indent="-296863">
              <a:buFont typeface="Arial" panose="020B0604020202020204" pitchFamily="34" charset="0"/>
              <a:buChar char="•"/>
              <a:tabLst>
                <a:tab pos="1304925" algn="l"/>
              </a:tabLst>
            </a:pPr>
            <a:r>
              <a:rPr lang="en-US" b="1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Threats: </a:t>
            </a:r>
            <a:r>
              <a:rPr lang="en-US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State if automation will replace HR staff, how target candidates view the organization, and if other HR teams have an edge over yours.</a:t>
            </a:r>
          </a:p>
          <a:p>
            <a:pPr marL="925513" lvl="8" indent="-296863">
              <a:buFont typeface="Arial" panose="020B0604020202020204" pitchFamily="34" charset="0"/>
              <a:buChar char="•"/>
              <a:tabLst>
                <a:tab pos="1304925" algn="l"/>
              </a:tabLst>
            </a:pPr>
            <a:endParaRPr lang="en-US" dirty="0">
              <a:solidFill>
                <a:srgbClr val="30206B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7" indent="-331788">
              <a:buFont typeface="Arial" panose="020B0604020202020204" pitchFamily="34" charset="0"/>
              <a:buChar char="•"/>
              <a:tabLst>
                <a:tab pos="1304925" algn="l"/>
              </a:tabLst>
            </a:pPr>
            <a:r>
              <a:rPr lang="en-US" sz="1600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Break it down quadrant by quadrant. Dedicate at least one slide to each SWOT category. For each, highlight 2-3 focused points to keep it sharp and actionable. Avoid overwhelming the slide with long lists.</a:t>
            </a:r>
          </a:p>
          <a:p>
            <a:pPr marL="342900" lvl="7" indent="-331788">
              <a:buFont typeface="Arial" panose="020B0604020202020204" pitchFamily="34" charset="0"/>
              <a:buChar char="•"/>
              <a:tabLst>
                <a:tab pos="1304925" algn="l"/>
              </a:tabLst>
            </a:pPr>
            <a:endParaRPr lang="en-US" sz="1600" dirty="0">
              <a:solidFill>
                <a:srgbClr val="30206B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7" indent="-331788">
              <a:buFont typeface="Arial" panose="020B0604020202020204" pitchFamily="34" charset="0"/>
              <a:buChar char="•"/>
              <a:tabLst>
                <a:tab pos="1304925" algn="l"/>
              </a:tabLst>
            </a:pPr>
            <a:r>
              <a:rPr lang="en-US" sz="1600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Add a summary or action slide. After all four areas are presented, you can include a final slide that highlights key takeaways or next steps for the HR team or leadership.</a:t>
            </a:r>
          </a:p>
          <a:p>
            <a:pPr marL="342900" lvl="7" indent="-331788">
              <a:buFont typeface="Arial" panose="020B0604020202020204" pitchFamily="34" charset="0"/>
              <a:buChar char="•"/>
              <a:tabLst>
                <a:tab pos="1304925" algn="l"/>
              </a:tabLst>
            </a:pPr>
            <a:endParaRPr lang="en-US" sz="1600" dirty="0">
              <a:solidFill>
                <a:srgbClr val="30206B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925513" lvl="8" indent="-296863">
              <a:buFont typeface="Arial" panose="020B0604020202020204" pitchFamily="34" charset="0"/>
              <a:buChar char="•"/>
              <a:tabLst>
                <a:tab pos="1304925" algn="l"/>
              </a:tabLst>
            </a:pPr>
            <a:endParaRPr lang="en-US" sz="1050" dirty="0">
              <a:solidFill>
                <a:srgbClr val="30206B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925513" lvl="8" indent="-296863">
              <a:buFont typeface="Arial" panose="020B0604020202020204" pitchFamily="34" charset="0"/>
              <a:buChar char="•"/>
              <a:tabLst>
                <a:tab pos="1304925" algn="l"/>
              </a:tabLst>
            </a:pPr>
            <a:endParaRPr lang="en-US" sz="1050" dirty="0">
              <a:solidFill>
                <a:srgbClr val="30206B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>
              <a:buFont typeface="Symbol" pitchFamily="2" charset="2"/>
              <a:buChar char=""/>
            </a:pPr>
            <a:endParaRPr lang="en-NL" sz="18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511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2FC24D2-9856-72B1-2641-9AD00E6658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939851"/>
              </p:ext>
            </p:extLst>
          </p:nvPr>
        </p:nvGraphicFramePr>
        <p:xfrm>
          <a:off x="853044" y="1254536"/>
          <a:ext cx="10485911" cy="53571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15292">
                  <a:extLst>
                    <a:ext uri="{9D8B030D-6E8A-4147-A177-3AD203B41FA5}">
                      <a16:colId xmlns:a16="http://schemas.microsoft.com/office/drawing/2014/main" val="40514171"/>
                    </a:ext>
                  </a:extLst>
                </a:gridCol>
                <a:gridCol w="5270619">
                  <a:extLst>
                    <a:ext uri="{9D8B030D-6E8A-4147-A177-3AD203B41FA5}">
                      <a16:colId xmlns:a16="http://schemas.microsoft.com/office/drawing/2014/main" val="3598864410"/>
                    </a:ext>
                  </a:extLst>
                </a:gridCol>
              </a:tblGrid>
              <a:tr h="55142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87954" marR="87954" marT="43977" marB="43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5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87954" marR="87954" marT="43977" marB="43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1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614066"/>
                  </a:ext>
                </a:extLst>
              </a:tr>
              <a:tr h="477898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4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STRENGTHS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4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7954" marR="87954" marT="43977" marB="43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WEAKNESSES</a:t>
                      </a:r>
                      <a:endParaRPr lang="en-GB" sz="16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7954" marR="87954" marT="43977" marB="43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E8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706090"/>
                  </a:ext>
                </a:extLst>
              </a:tr>
              <a:tr h="1644264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EXAMPLE: 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i="0" u="none" strike="noStrike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List the areas where the company’s HR department excels.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u="none" strike="noStrike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Strong employer branding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Competitive compensation package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solidFill>
                            <a:srgbClr val="30206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Well-developed employee training programs</a:t>
                      </a:r>
                      <a:endParaRPr lang="en-GB" sz="1200" u="none" strike="noStrike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7954" marR="87954" marT="43977" marB="439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EXAMPLE: 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i="0" u="none" strike="noStrike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Note the areas where HR is underperforming and needs to improve.</a:t>
                      </a:r>
                    </a:p>
                    <a:p>
                      <a:pPr algn="l" fontAlgn="ctr"/>
                      <a:endParaRPr lang="en-GB" sz="1200" u="none" strike="noStrike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Limited resources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 employee turnover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solidFill>
                            <a:srgbClr val="30206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Inconsistent manager training</a:t>
                      </a:r>
                      <a:endParaRPr lang="en-GB" sz="1200" b="0" u="none" strike="noStrike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7954" marR="87954" marT="43977" marB="439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E8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950748"/>
                  </a:ext>
                </a:extLst>
              </a:tr>
              <a:tr h="55142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</a:p>
                  </a:txBody>
                  <a:tcPr marL="87954" marR="87954" marT="43977" marB="43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87954" marR="87954" marT="43977" marB="43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BB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6977275"/>
                  </a:ext>
                </a:extLst>
              </a:tr>
              <a:tr h="477898">
                <a:tc>
                  <a:txBody>
                    <a:bodyPr/>
                    <a:lstStyle/>
                    <a:p>
                      <a:pPr algn="ctr" fontAlgn="ctr"/>
                      <a:endParaRPr lang="en-GB" sz="400" b="1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n-GB" sz="16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OPPORTUNITIES</a:t>
                      </a:r>
                    </a:p>
                    <a:p>
                      <a:pPr algn="ctr" fontAlgn="ctr"/>
                      <a:endParaRPr lang="en-GB" sz="4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7954" marR="87954" marT="43977" marB="43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A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THREATS</a:t>
                      </a:r>
                      <a:endParaRPr lang="en-GB" sz="16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7954" marR="87954" marT="43977" marB="43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229868"/>
                  </a:ext>
                </a:extLst>
              </a:tr>
              <a:tr h="165426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EXAMPLE: </a:t>
                      </a:r>
                    </a:p>
                    <a:p>
                      <a:pPr algn="l" fontAlgn="ctr"/>
                      <a:endParaRPr lang="en-GB" sz="1200" b="1" i="0" u="none" strike="noStrike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List the external resources/trends that can make HR more efficient.</a:t>
                      </a:r>
                    </a:p>
                    <a:p>
                      <a:pPr algn="l" fontAlgn="ctr"/>
                      <a:endParaRPr lang="en-GB" sz="1200" u="none" strike="noStrike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Investment in HR tech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Changing current HR policies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solidFill>
                            <a:srgbClr val="30206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Flexible and remote work models</a:t>
                      </a:r>
                      <a:endParaRPr lang="en-GB" sz="1200" u="none" strike="noStrike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7954" marR="87954" marT="43977" marB="439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A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EXAMPLE: </a:t>
                      </a:r>
                    </a:p>
                    <a:p>
                      <a:pPr algn="l" fontAlgn="ctr"/>
                      <a:endParaRPr lang="en-GB" sz="1200" b="1" i="0" u="none" strike="noStrike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State if automation poses a threat, and other HR teams have an edge.</a:t>
                      </a:r>
                    </a:p>
                    <a:p>
                      <a:pPr algn="l" fontAlgn="ctr"/>
                      <a:endParaRPr lang="en-GB" sz="1200" u="none" strike="noStrike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Tight </a:t>
                      </a:r>
                      <a:r>
                        <a:rPr lang="en-GB" sz="1200" u="none" strike="noStrike" dirty="0" err="1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labor</a:t>
                      </a:r>
                      <a:r>
                        <a:rPr lang="en-GB" sz="120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market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Automation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privacy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endParaRPr lang="en-GB" sz="100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7954" marR="87954" marT="43977" marB="439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41551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25C2E7E-09BD-B870-4346-17A4D05CAF52}"/>
              </a:ext>
            </a:extLst>
          </p:cNvPr>
          <p:cNvSpPr txBox="1"/>
          <p:nvPr/>
        </p:nvSpPr>
        <p:spPr>
          <a:xfrm>
            <a:off x="1899991" y="382635"/>
            <a:ext cx="83920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 SWOT ANALYSIS: AN OVERVIEW</a:t>
            </a:r>
            <a:endParaRPr lang="en-NL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Google Shape;358;p31">
            <a:extLst>
              <a:ext uri="{FF2B5EF4-FFF2-40B4-BE49-F238E27FC236}">
                <a16:creationId xmlns:a16="http://schemas.microsoft.com/office/drawing/2014/main" id="{1642BB17-7469-F4C8-DAE8-28EB49D553A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080000" cy="1080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94109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" name="Google Shape;358;p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80000" cy="1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59" name="Google Shape;359;p31"/>
          <p:cNvSpPr txBox="1">
            <a:spLocks noGrp="1"/>
          </p:cNvSpPr>
          <p:nvPr>
            <p:ph type="title"/>
          </p:nvPr>
        </p:nvSpPr>
        <p:spPr>
          <a:xfrm>
            <a:off x="490575" y="476250"/>
            <a:ext cx="11222100" cy="6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STRENGTHS</a:t>
            </a:r>
            <a:endParaRPr lang="en-NL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0" name="Google Shape;360;p31"/>
          <p:cNvSpPr/>
          <p:nvPr/>
        </p:nvSpPr>
        <p:spPr>
          <a:xfrm>
            <a:off x="782125" y="1773450"/>
            <a:ext cx="2895000" cy="4140000"/>
          </a:xfrm>
          <a:prstGeom prst="roundRect">
            <a:avLst>
              <a:gd name="adj" fmla="val 4934"/>
            </a:avLst>
          </a:prstGeom>
          <a:solidFill>
            <a:srgbClr val="5D5CFF"/>
          </a:solidFill>
          <a:ln w="38100" cap="flat" cmpd="sng">
            <a:solidFill>
              <a:srgbClr val="5D5C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Strong employer brand</a:t>
            </a:r>
            <a:endParaRPr b="1" dirty="0">
              <a:solidFill>
                <a:schemeClr val="l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1" name="Google Shape;361;p31"/>
          <p:cNvSpPr/>
          <p:nvPr/>
        </p:nvSpPr>
        <p:spPr>
          <a:xfrm>
            <a:off x="869503" y="2464638"/>
            <a:ext cx="2720100" cy="3345600"/>
          </a:xfrm>
          <a:prstGeom prst="roundRect">
            <a:avLst>
              <a:gd name="adj" fmla="val 3982"/>
            </a:avLst>
          </a:prstGeom>
          <a:solidFill>
            <a:srgbClr val="DCDBF9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171450" marR="0" lvl="0" indent="-160338" algn="l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rgbClr val="30216A"/>
              </a:buClr>
              <a:buSzPts val="1100"/>
              <a:buFont typeface="IBM Plex Sans"/>
              <a:buChar char="●"/>
            </a:pPr>
            <a:r>
              <a:rPr lang="en-US" sz="1100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Company has strong, recognizable employer branding</a:t>
            </a:r>
          </a:p>
          <a:p>
            <a:pPr marL="171450" lvl="0" indent="-160338">
              <a:lnSpc>
                <a:spcPct val="140000"/>
              </a:lnSpc>
              <a:spcBef>
                <a:spcPts val="1000"/>
              </a:spcBef>
              <a:buClr>
                <a:srgbClr val="30216A"/>
              </a:buClr>
              <a:buSzPts val="1100"/>
              <a:buFont typeface="IBM Plex Sans"/>
              <a:buChar char="●"/>
            </a:pPr>
            <a:r>
              <a:rPr lang="en-US" sz="1100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Saves budget on job advertising and hiring a staffing agency</a:t>
            </a:r>
            <a:endParaRPr sz="1100" dirty="0">
              <a:solidFill>
                <a:srgbClr val="31216B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  <p:sp>
        <p:nvSpPr>
          <p:cNvPr id="362" name="Google Shape;362;p31"/>
          <p:cNvSpPr/>
          <p:nvPr/>
        </p:nvSpPr>
        <p:spPr>
          <a:xfrm>
            <a:off x="8271050" y="1773450"/>
            <a:ext cx="2895000" cy="4140000"/>
          </a:xfrm>
          <a:prstGeom prst="roundRect">
            <a:avLst>
              <a:gd name="adj" fmla="val 4934"/>
            </a:avLst>
          </a:prstGeom>
          <a:solidFill>
            <a:srgbClr val="5D5CFF"/>
          </a:solidFill>
          <a:ln w="38100" cap="flat" cmpd="sng">
            <a:solidFill>
              <a:srgbClr val="5D5C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Well-developed employee training programs</a:t>
            </a:r>
            <a:endParaRPr b="1" dirty="0">
              <a:solidFill>
                <a:schemeClr val="l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3" name="Google Shape;363;p31"/>
          <p:cNvSpPr/>
          <p:nvPr/>
        </p:nvSpPr>
        <p:spPr>
          <a:xfrm>
            <a:off x="8358428" y="2464638"/>
            <a:ext cx="2720100" cy="3345600"/>
          </a:xfrm>
          <a:prstGeom prst="roundRect">
            <a:avLst>
              <a:gd name="adj" fmla="val 3982"/>
            </a:avLst>
          </a:prstGeom>
          <a:solidFill>
            <a:srgbClr val="DCDBF9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171450" lvl="0" indent="-160338">
              <a:lnSpc>
                <a:spcPct val="140000"/>
              </a:lnSpc>
              <a:spcBef>
                <a:spcPts val="1000"/>
              </a:spcBef>
              <a:buClr>
                <a:srgbClr val="30216A"/>
              </a:buClr>
              <a:buSzPts val="1100"/>
              <a:buFont typeface="IBM Plex Sans"/>
              <a:buChar char="●"/>
            </a:pPr>
            <a:r>
              <a:rPr lang="en-US" sz="1100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HR ensures solid onboarding, learning, and development systems</a:t>
            </a:r>
          </a:p>
          <a:p>
            <a:pPr marL="171450" lvl="0" indent="-160338">
              <a:lnSpc>
                <a:spcPct val="140000"/>
              </a:lnSpc>
              <a:spcBef>
                <a:spcPts val="1000"/>
              </a:spcBef>
              <a:buClr>
                <a:srgbClr val="30216A"/>
              </a:buClr>
              <a:buSzPts val="1100"/>
              <a:buFont typeface="IBM Plex Sans"/>
              <a:buChar char="●"/>
            </a:pPr>
            <a:r>
              <a:rPr lang="en" sz="1100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Employees can progress more quickly while remaining productive</a:t>
            </a:r>
            <a:endParaRPr sz="1100" dirty="0">
              <a:solidFill>
                <a:srgbClr val="31216B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  <p:sp>
        <p:nvSpPr>
          <p:cNvPr id="364" name="Google Shape;364;p31"/>
          <p:cNvSpPr/>
          <p:nvPr/>
        </p:nvSpPr>
        <p:spPr>
          <a:xfrm>
            <a:off x="4570275" y="1773450"/>
            <a:ext cx="2895000" cy="4140000"/>
          </a:xfrm>
          <a:prstGeom prst="roundRect">
            <a:avLst>
              <a:gd name="adj" fmla="val 4934"/>
            </a:avLst>
          </a:prstGeom>
          <a:solidFill>
            <a:srgbClr val="5D5CFF"/>
          </a:solidFill>
          <a:ln w="38100" cap="flat" cmpd="sng">
            <a:solidFill>
              <a:srgbClr val="5D5C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Competitive compensation package</a:t>
            </a:r>
          </a:p>
        </p:txBody>
      </p:sp>
      <p:sp>
        <p:nvSpPr>
          <p:cNvPr id="365" name="Google Shape;365;p31"/>
          <p:cNvSpPr/>
          <p:nvPr/>
        </p:nvSpPr>
        <p:spPr>
          <a:xfrm>
            <a:off x="4657725" y="2464638"/>
            <a:ext cx="2720100" cy="3345600"/>
          </a:xfrm>
          <a:prstGeom prst="roundRect">
            <a:avLst>
              <a:gd name="adj" fmla="val 3982"/>
            </a:avLst>
          </a:prstGeom>
          <a:solidFill>
            <a:srgbClr val="DCDBF9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171450" marR="0" lvl="0" indent="-160338" algn="l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rgbClr val="30216A"/>
              </a:buClr>
              <a:buSzPts val="1100"/>
              <a:buFont typeface="IBM Plex Sans"/>
              <a:buChar char="●"/>
            </a:pPr>
            <a:r>
              <a:rPr lang="en-US" sz="1100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Employees are more motivated and as such, perform better at work.</a:t>
            </a:r>
          </a:p>
          <a:p>
            <a:pPr marL="171450" marR="0" lvl="0" indent="-160338" algn="l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rgbClr val="30216A"/>
              </a:buClr>
              <a:buSzPts val="1100"/>
              <a:buFont typeface="IBM Plex Sans"/>
              <a:buChar char="●"/>
            </a:pPr>
            <a:r>
              <a:rPr lang="en-US" sz="1100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Boosts employee morale and job satisfaction while reducing turnover</a:t>
            </a:r>
            <a:endParaRPr sz="1100" dirty="0">
              <a:solidFill>
                <a:srgbClr val="31216B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  <p:sp>
        <p:nvSpPr>
          <p:cNvPr id="366" name="Google Shape;366;p31"/>
          <p:cNvSpPr txBox="1">
            <a:spLocks noGrp="1"/>
          </p:cNvSpPr>
          <p:nvPr>
            <p:ph type="title"/>
          </p:nvPr>
        </p:nvSpPr>
        <p:spPr>
          <a:xfrm>
            <a:off x="10636000" y="6142675"/>
            <a:ext cx="1408800" cy="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16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logo]</a:t>
            </a:r>
            <a:r>
              <a:rPr lang="en" sz="41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1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7">
          <a:extLst>
            <a:ext uri="{FF2B5EF4-FFF2-40B4-BE49-F238E27FC236}">
              <a16:creationId xmlns:a16="http://schemas.microsoft.com/office/drawing/2014/main" id="{5A3E1B2D-862F-A100-AE6E-7E9882255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" name="Google Shape;358;p31">
            <a:extLst>
              <a:ext uri="{FF2B5EF4-FFF2-40B4-BE49-F238E27FC236}">
                <a16:creationId xmlns:a16="http://schemas.microsoft.com/office/drawing/2014/main" id="{C3F52219-7ACF-81E7-81AA-F604B188978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80000" cy="1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59" name="Google Shape;359;p31">
            <a:extLst>
              <a:ext uri="{FF2B5EF4-FFF2-40B4-BE49-F238E27FC236}">
                <a16:creationId xmlns:a16="http://schemas.microsoft.com/office/drawing/2014/main" id="{442248AC-A959-DB2A-78C8-E0CD957C7F9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0575" y="476250"/>
            <a:ext cx="11222100" cy="6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</a:pP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WEAKNESSES</a:t>
            </a:r>
            <a:endParaRPr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0" name="Google Shape;360;p31">
            <a:extLst>
              <a:ext uri="{FF2B5EF4-FFF2-40B4-BE49-F238E27FC236}">
                <a16:creationId xmlns:a16="http://schemas.microsoft.com/office/drawing/2014/main" id="{C182C7E1-8BEA-7110-2C03-C180EA304830}"/>
              </a:ext>
            </a:extLst>
          </p:cNvPr>
          <p:cNvSpPr/>
          <p:nvPr/>
        </p:nvSpPr>
        <p:spPr>
          <a:xfrm>
            <a:off x="782125" y="1773450"/>
            <a:ext cx="2895000" cy="4140000"/>
          </a:xfrm>
          <a:prstGeom prst="roundRect">
            <a:avLst>
              <a:gd name="adj" fmla="val 4934"/>
            </a:avLst>
          </a:prstGeom>
          <a:solidFill>
            <a:srgbClr val="00A1B0"/>
          </a:solidFill>
          <a:ln w="38100" cap="flat" cmpd="sng">
            <a:solidFill>
              <a:srgbClr val="00A1B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  <a:sym typeface="IBM Plex Sans"/>
              </a:rPr>
              <a:t>Limited resources</a:t>
            </a:r>
            <a:endParaRPr b="1" dirty="0">
              <a:solidFill>
                <a:schemeClr val="l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1" name="Google Shape;361;p31">
            <a:extLst>
              <a:ext uri="{FF2B5EF4-FFF2-40B4-BE49-F238E27FC236}">
                <a16:creationId xmlns:a16="http://schemas.microsoft.com/office/drawing/2014/main" id="{06A7A355-1FBB-C039-C2F5-15AE642F77BD}"/>
              </a:ext>
            </a:extLst>
          </p:cNvPr>
          <p:cNvSpPr/>
          <p:nvPr/>
        </p:nvSpPr>
        <p:spPr>
          <a:xfrm>
            <a:off x="869503" y="2464638"/>
            <a:ext cx="2720100" cy="3345600"/>
          </a:xfrm>
          <a:prstGeom prst="roundRect">
            <a:avLst>
              <a:gd name="adj" fmla="val 3982"/>
            </a:avLst>
          </a:prstGeom>
          <a:solidFill>
            <a:srgbClr val="BFE8E7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171450" marR="0" lvl="0" indent="-160338" algn="l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rgbClr val="30216A"/>
              </a:buClr>
              <a:buSzPts val="1100"/>
              <a:buFont typeface="IBM Plex Sans"/>
              <a:buChar char="●"/>
            </a:pPr>
            <a:r>
              <a:rPr lang="en-US" sz="1100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Restricted recruitment budget prolongs the hiring process</a:t>
            </a:r>
          </a:p>
          <a:p>
            <a:pPr marL="171450" marR="0" lvl="0" indent="-160338" algn="l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rgbClr val="30216A"/>
              </a:buClr>
              <a:buSzPts val="1100"/>
              <a:buFont typeface="IBM Plex Sans"/>
              <a:buChar char="●"/>
            </a:pPr>
            <a:r>
              <a:rPr lang="en-US" sz="1100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Existing team members feel tired and demotivated due to larger workload</a:t>
            </a:r>
          </a:p>
          <a:p>
            <a:pPr marL="171450" indent="-160338">
              <a:lnSpc>
                <a:spcPct val="140000"/>
              </a:lnSpc>
              <a:spcBef>
                <a:spcPts val="1000"/>
              </a:spcBef>
              <a:buClr>
                <a:srgbClr val="30216A"/>
              </a:buClr>
              <a:buSzPts val="1100"/>
              <a:buFont typeface="IBM Plex Sans"/>
              <a:buChar char="●"/>
            </a:pPr>
            <a:r>
              <a:rPr lang="en-GB" sz="1100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Understaffing leads to failure to hit productivity targets</a:t>
            </a:r>
            <a:endParaRPr sz="1100" dirty="0">
              <a:solidFill>
                <a:srgbClr val="31216B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  <p:sp>
        <p:nvSpPr>
          <p:cNvPr id="362" name="Google Shape;362;p31">
            <a:extLst>
              <a:ext uri="{FF2B5EF4-FFF2-40B4-BE49-F238E27FC236}">
                <a16:creationId xmlns:a16="http://schemas.microsoft.com/office/drawing/2014/main" id="{A2BCD72C-956C-F248-6B9A-BE22F234D999}"/>
              </a:ext>
            </a:extLst>
          </p:cNvPr>
          <p:cNvSpPr/>
          <p:nvPr/>
        </p:nvSpPr>
        <p:spPr>
          <a:xfrm>
            <a:off x="8271050" y="1773450"/>
            <a:ext cx="2895000" cy="4140000"/>
          </a:xfrm>
          <a:prstGeom prst="roundRect">
            <a:avLst>
              <a:gd name="adj" fmla="val 4934"/>
            </a:avLst>
          </a:prstGeom>
          <a:solidFill>
            <a:srgbClr val="00A1B0"/>
          </a:solidFill>
          <a:ln w="38100" cap="flat" cmpd="sng">
            <a:solidFill>
              <a:srgbClr val="00A1B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Inconsistent manager training</a:t>
            </a:r>
            <a:endParaRPr b="1" dirty="0">
              <a:solidFill>
                <a:schemeClr val="l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3" name="Google Shape;363;p31">
            <a:extLst>
              <a:ext uri="{FF2B5EF4-FFF2-40B4-BE49-F238E27FC236}">
                <a16:creationId xmlns:a16="http://schemas.microsoft.com/office/drawing/2014/main" id="{3C2EB493-F299-6AB0-00EF-EF7D93803A05}"/>
              </a:ext>
            </a:extLst>
          </p:cNvPr>
          <p:cNvSpPr/>
          <p:nvPr/>
        </p:nvSpPr>
        <p:spPr>
          <a:xfrm>
            <a:off x="8358428" y="2464638"/>
            <a:ext cx="2720100" cy="3345600"/>
          </a:xfrm>
          <a:prstGeom prst="roundRect">
            <a:avLst>
              <a:gd name="adj" fmla="val 3982"/>
            </a:avLst>
          </a:prstGeom>
          <a:solidFill>
            <a:srgbClr val="BFE8E7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171450" lvl="0" indent="-160338">
              <a:lnSpc>
                <a:spcPct val="140000"/>
              </a:lnSpc>
              <a:spcBef>
                <a:spcPts val="1000"/>
              </a:spcBef>
              <a:buClr>
                <a:srgbClr val="30216A"/>
              </a:buClr>
              <a:buSzPts val="1100"/>
              <a:buFont typeface="IBM Plex Sans"/>
              <a:buChar char="●"/>
            </a:pPr>
            <a:r>
              <a:rPr lang="en-US" sz="1100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Not all team leads get the same support or coaching</a:t>
            </a:r>
          </a:p>
          <a:p>
            <a:pPr marL="171450" lvl="0" indent="-160338">
              <a:lnSpc>
                <a:spcPct val="140000"/>
              </a:lnSpc>
              <a:spcBef>
                <a:spcPts val="1000"/>
              </a:spcBef>
              <a:buClr>
                <a:srgbClr val="30216A"/>
              </a:buClr>
              <a:buSzPts val="1100"/>
              <a:buFont typeface="IBM Plex Sans"/>
              <a:buChar char="●"/>
            </a:pPr>
            <a:r>
              <a:rPr lang="en-US" sz="1100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This leadership quality gaps, causing a sense of unfairness among managers and their teams</a:t>
            </a:r>
          </a:p>
        </p:txBody>
      </p:sp>
      <p:sp>
        <p:nvSpPr>
          <p:cNvPr id="364" name="Google Shape;364;p31">
            <a:extLst>
              <a:ext uri="{FF2B5EF4-FFF2-40B4-BE49-F238E27FC236}">
                <a16:creationId xmlns:a16="http://schemas.microsoft.com/office/drawing/2014/main" id="{2CBC9206-AFF9-D1FA-453C-7D994E4BC6B1}"/>
              </a:ext>
            </a:extLst>
          </p:cNvPr>
          <p:cNvSpPr/>
          <p:nvPr/>
        </p:nvSpPr>
        <p:spPr>
          <a:xfrm>
            <a:off x="4570275" y="1773450"/>
            <a:ext cx="2895000" cy="4140000"/>
          </a:xfrm>
          <a:prstGeom prst="roundRect">
            <a:avLst>
              <a:gd name="adj" fmla="val 4934"/>
            </a:avLst>
          </a:prstGeom>
          <a:solidFill>
            <a:srgbClr val="00A1B0"/>
          </a:solidFill>
          <a:ln w="38100" cap="flat" cmpd="sng">
            <a:solidFill>
              <a:srgbClr val="00A1B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High turnover</a:t>
            </a:r>
          </a:p>
        </p:txBody>
      </p:sp>
      <p:sp>
        <p:nvSpPr>
          <p:cNvPr id="365" name="Google Shape;365;p31">
            <a:extLst>
              <a:ext uri="{FF2B5EF4-FFF2-40B4-BE49-F238E27FC236}">
                <a16:creationId xmlns:a16="http://schemas.microsoft.com/office/drawing/2014/main" id="{C3165A82-C581-1AA8-E36F-975533FD47FA}"/>
              </a:ext>
            </a:extLst>
          </p:cNvPr>
          <p:cNvSpPr/>
          <p:nvPr/>
        </p:nvSpPr>
        <p:spPr>
          <a:xfrm>
            <a:off x="4657653" y="2464638"/>
            <a:ext cx="2720100" cy="3345600"/>
          </a:xfrm>
          <a:prstGeom prst="roundRect">
            <a:avLst>
              <a:gd name="adj" fmla="val 3982"/>
            </a:avLst>
          </a:prstGeom>
          <a:solidFill>
            <a:srgbClr val="BFE8E7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171450" marR="0" lvl="0" indent="-160338" algn="l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rgbClr val="30216A"/>
              </a:buClr>
              <a:buSzPts val="1100"/>
              <a:buFont typeface="IBM Plex Sans"/>
              <a:buChar char="●"/>
            </a:pPr>
            <a:r>
              <a:rPr lang="en-US" sz="1100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High performers leave to join competitors</a:t>
            </a:r>
          </a:p>
          <a:p>
            <a:pPr marL="171450" marR="0" lvl="0" indent="-160338" algn="l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rgbClr val="30216A"/>
              </a:buClr>
              <a:buSzPts val="1100"/>
              <a:buFont typeface="IBM Plex Sans"/>
              <a:buChar char="●"/>
            </a:pPr>
            <a:r>
              <a:rPr lang="en-US" sz="1100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Employee engagement and business operations are affected (e.g., postponed business decisions)</a:t>
            </a:r>
          </a:p>
        </p:txBody>
      </p:sp>
      <p:sp>
        <p:nvSpPr>
          <p:cNvPr id="366" name="Google Shape;366;p31">
            <a:extLst>
              <a:ext uri="{FF2B5EF4-FFF2-40B4-BE49-F238E27FC236}">
                <a16:creationId xmlns:a16="http://schemas.microsoft.com/office/drawing/2014/main" id="{51A945EA-8930-E1F5-5AA1-BBDF33365E0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636000" y="6142675"/>
            <a:ext cx="1408800" cy="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16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logo]</a:t>
            </a:r>
            <a:r>
              <a:rPr lang="en" sz="41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1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505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7">
          <a:extLst>
            <a:ext uri="{FF2B5EF4-FFF2-40B4-BE49-F238E27FC236}">
              <a16:creationId xmlns:a16="http://schemas.microsoft.com/office/drawing/2014/main" id="{5D59938A-E363-77B2-318B-23E24B3316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" name="Google Shape;358;p31">
            <a:extLst>
              <a:ext uri="{FF2B5EF4-FFF2-40B4-BE49-F238E27FC236}">
                <a16:creationId xmlns:a16="http://schemas.microsoft.com/office/drawing/2014/main" id="{629FE708-3D3F-32B8-2835-856E17E6048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80000" cy="1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59" name="Google Shape;359;p31">
            <a:extLst>
              <a:ext uri="{FF2B5EF4-FFF2-40B4-BE49-F238E27FC236}">
                <a16:creationId xmlns:a16="http://schemas.microsoft.com/office/drawing/2014/main" id="{C5BFFC2D-06B6-4E80-0F48-50222E09BE0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0575" y="476250"/>
            <a:ext cx="11222100" cy="6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</a:pP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OPPORTUNITIES</a:t>
            </a:r>
            <a:endParaRPr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0" name="Google Shape;360;p31">
            <a:extLst>
              <a:ext uri="{FF2B5EF4-FFF2-40B4-BE49-F238E27FC236}">
                <a16:creationId xmlns:a16="http://schemas.microsoft.com/office/drawing/2014/main" id="{509BAD64-91A8-A967-63EA-96444BA1AABF}"/>
              </a:ext>
            </a:extLst>
          </p:cNvPr>
          <p:cNvSpPr/>
          <p:nvPr/>
        </p:nvSpPr>
        <p:spPr>
          <a:xfrm>
            <a:off x="782125" y="1773450"/>
            <a:ext cx="2895000" cy="4140000"/>
          </a:xfrm>
          <a:prstGeom prst="roundRect">
            <a:avLst>
              <a:gd name="adj" fmla="val 4934"/>
            </a:avLst>
          </a:prstGeom>
          <a:solidFill>
            <a:srgbClr val="FFAC00"/>
          </a:solidFill>
          <a:ln w="38100" cap="flat" cmpd="sng">
            <a:solidFill>
              <a:srgbClr val="FFA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Investment in HR tech</a:t>
            </a:r>
            <a:endParaRPr b="1" dirty="0">
              <a:solidFill>
                <a:schemeClr val="l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1" name="Google Shape;361;p31">
            <a:extLst>
              <a:ext uri="{FF2B5EF4-FFF2-40B4-BE49-F238E27FC236}">
                <a16:creationId xmlns:a16="http://schemas.microsoft.com/office/drawing/2014/main" id="{379527B6-551B-FF7B-DE1A-1ACC58FDF544}"/>
              </a:ext>
            </a:extLst>
          </p:cNvPr>
          <p:cNvSpPr/>
          <p:nvPr/>
        </p:nvSpPr>
        <p:spPr>
          <a:xfrm>
            <a:off x="869503" y="2464638"/>
            <a:ext cx="2720100" cy="3345600"/>
          </a:xfrm>
          <a:prstGeom prst="roundRect">
            <a:avLst>
              <a:gd name="adj" fmla="val 3982"/>
            </a:avLst>
          </a:prstGeom>
          <a:solidFill>
            <a:srgbClr val="FFEBC1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171450" indent="-160338">
              <a:lnSpc>
                <a:spcPct val="140000"/>
              </a:lnSpc>
              <a:spcBef>
                <a:spcPts val="1000"/>
              </a:spcBef>
              <a:buClr>
                <a:srgbClr val="30216A"/>
              </a:buClr>
              <a:buSzPts val="1100"/>
              <a:buFont typeface="IBM Plex Sans"/>
              <a:buChar char="●"/>
            </a:pPr>
            <a:r>
              <a:rPr lang="en-US" sz="1100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Automation of repetitive tasks (candidate screening, onboarding, payroll, employee records) can streamline HR operations</a:t>
            </a:r>
          </a:p>
          <a:p>
            <a:pPr marL="171450" indent="-160338">
              <a:lnSpc>
                <a:spcPct val="140000"/>
              </a:lnSpc>
              <a:spcBef>
                <a:spcPts val="1000"/>
              </a:spcBef>
              <a:buClr>
                <a:srgbClr val="30216A"/>
              </a:buClr>
              <a:buSzPts val="1100"/>
              <a:buFont typeface="IBM Plex Sans"/>
              <a:buChar char="●"/>
            </a:pPr>
            <a:r>
              <a:rPr lang="en-US" sz="1100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HR can use VR to train employees to use new equipment, or give remote candidates an office tour</a:t>
            </a:r>
            <a:endParaRPr sz="1100" dirty="0">
              <a:solidFill>
                <a:srgbClr val="31216B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  <p:sp>
        <p:nvSpPr>
          <p:cNvPr id="362" name="Google Shape;362;p31">
            <a:extLst>
              <a:ext uri="{FF2B5EF4-FFF2-40B4-BE49-F238E27FC236}">
                <a16:creationId xmlns:a16="http://schemas.microsoft.com/office/drawing/2014/main" id="{083F5FE2-7928-E136-3059-294A02420EB3}"/>
              </a:ext>
            </a:extLst>
          </p:cNvPr>
          <p:cNvSpPr/>
          <p:nvPr/>
        </p:nvSpPr>
        <p:spPr>
          <a:xfrm>
            <a:off x="8271050" y="1773450"/>
            <a:ext cx="2895000" cy="4140000"/>
          </a:xfrm>
          <a:prstGeom prst="roundRect">
            <a:avLst>
              <a:gd name="adj" fmla="val 4934"/>
            </a:avLst>
          </a:prstGeom>
          <a:solidFill>
            <a:srgbClr val="FFAC00"/>
          </a:solidFill>
          <a:ln w="38100" cap="flat" cmpd="sng">
            <a:solidFill>
              <a:srgbClr val="FFA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Flexible and remote work models</a:t>
            </a:r>
            <a:endParaRPr b="1" dirty="0">
              <a:solidFill>
                <a:schemeClr val="l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3" name="Google Shape;363;p31">
            <a:extLst>
              <a:ext uri="{FF2B5EF4-FFF2-40B4-BE49-F238E27FC236}">
                <a16:creationId xmlns:a16="http://schemas.microsoft.com/office/drawing/2014/main" id="{03DA9AE6-5A7F-EFA9-4776-8C422249B1A3}"/>
              </a:ext>
            </a:extLst>
          </p:cNvPr>
          <p:cNvSpPr/>
          <p:nvPr/>
        </p:nvSpPr>
        <p:spPr>
          <a:xfrm>
            <a:off x="8358428" y="2464638"/>
            <a:ext cx="2720100" cy="3345600"/>
          </a:xfrm>
          <a:prstGeom prst="roundRect">
            <a:avLst>
              <a:gd name="adj" fmla="val 3982"/>
            </a:avLst>
          </a:prstGeom>
          <a:solidFill>
            <a:srgbClr val="FFEBC1"/>
          </a:solidFill>
          <a:ln w="19050" cap="flat" cmpd="sng">
            <a:solidFill>
              <a:srgbClr val="FFEBC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171450" lvl="0" indent="-160338">
              <a:lnSpc>
                <a:spcPct val="140000"/>
              </a:lnSpc>
              <a:spcBef>
                <a:spcPts val="1000"/>
              </a:spcBef>
              <a:buClr>
                <a:srgbClr val="30216A"/>
              </a:buClr>
              <a:buSzPts val="1100"/>
              <a:buFont typeface="IBM Plex Sans"/>
              <a:buChar char="●"/>
            </a:pPr>
            <a:r>
              <a:rPr lang="en-US" sz="1100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Offering hybrid and remote roles can help attract and retain top talent</a:t>
            </a:r>
          </a:p>
          <a:p>
            <a:pPr marL="171450" lvl="0" indent="-160338">
              <a:lnSpc>
                <a:spcPct val="140000"/>
              </a:lnSpc>
              <a:spcBef>
                <a:spcPts val="1000"/>
              </a:spcBef>
              <a:buClr>
                <a:srgbClr val="30216A"/>
              </a:buClr>
              <a:buSzPts val="1100"/>
              <a:buFont typeface="IBM Plex Sans"/>
              <a:buChar char="●"/>
            </a:pPr>
            <a:r>
              <a:rPr lang="en" sz="1100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Post-COVID, more employees value the work-life balance remote/hybrid work offers</a:t>
            </a:r>
            <a:endParaRPr sz="1100" dirty="0">
              <a:solidFill>
                <a:srgbClr val="31216B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  <p:sp>
        <p:nvSpPr>
          <p:cNvPr id="364" name="Google Shape;364;p31">
            <a:extLst>
              <a:ext uri="{FF2B5EF4-FFF2-40B4-BE49-F238E27FC236}">
                <a16:creationId xmlns:a16="http://schemas.microsoft.com/office/drawing/2014/main" id="{615C06AE-82A5-3D3E-A72C-120ABA24BB88}"/>
              </a:ext>
            </a:extLst>
          </p:cNvPr>
          <p:cNvSpPr/>
          <p:nvPr/>
        </p:nvSpPr>
        <p:spPr>
          <a:xfrm>
            <a:off x="4570275" y="1773450"/>
            <a:ext cx="2895000" cy="4140000"/>
          </a:xfrm>
          <a:prstGeom prst="roundRect">
            <a:avLst>
              <a:gd name="adj" fmla="val 4934"/>
            </a:avLst>
          </a:prstGeom>
          <a:solidFill>
            <a:srgbClr val="FFAC00"/>
          </a:solidFill>
          <a:ln w="38100" cap="flat" cmpd="sng">
            <a:solidFill>
              <a:srgbClr val="FFA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Changing current HR policies</a:t>
            </a:r>
          </a:p>
        </p:txBody>
      </p:sp>
      <p:sp>
        <p:nvSpPr>
          <p:cNvPr id="365" name="Google Shape;365;p31">
            <a:extLst>
              <a:ext uri="{FF2B5EF4-FFF2-40B4-BE49-F238E27FC236}">
                <a16:creationId xmlns:a16="http://schemas.microsoft.com/office/drawing/2014/main" id="{4A6967CC-AA15-660C-8441-67B190FBDC38}"/>
              </a:ext>
            </a:extLst>
          </p:cNvPr>
          <p:cNvSpPr/>
          <p:nvPr/>
        </p:nvSpPr>
        <p:spPr>
          <a:xfrm>
            <a:off x="4657653" y="2464638"/>
            <a:ext cx="2720100" cy="3345600"/>
          </a:xfrm>
          <a:prstGeom prst="roundRect">
            <a:avLst>
              <a:gd name="adj" fmla="val 3982"/>
            </a:avLst>
          </a:prstGeom>
          <a:solidFill>
            <a:srgbClr val="FFEBC1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171450" marR="0" lvl="0" indent="-160338" algn="l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rgbClr val="30216A"/>
              </a:buClr>
              <a:buSzPts val="1100"/>
              <a:buFont typeface="IBM Plex Sans"/>
              <a:buChar char="●"/>
            </a:pPr>
            <a:r>
              <a:rPr lang="en-US" sz="1100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Changing current HR policies to reflect the ‘new normal’ of work keeps the company up-to-date</a:t>
            </a:r>
          </a:p>
          <a:p>
            <a:pPr marL="171450" marR="0" lvl="0" indent="-160338" algn="l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rgbClr val="30216A"/>
              </a:buClr>
              <a:buSzPts val="1100"/>
              <a:buFont typeface="IBM Plex Sans"/>
              <a:buChar char="●"/>
            </a:pPr>
            <a:r>
              <a:rPr lang="en-US" sz="1100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Boosts job satisfaction and employee productivity</a:t>
            </a:r>
            <a:endParaRPr sz="1100" dirty="0">
              <a:solidFill>
                <a:srgbClr val="31216B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  <p:sp>
        <p:nvSpPr>
          <p:cNvPr id="366" name="Google Shape;366;p31">
            <a:extLst>
              <a:ext uri="{FF2B5EF4-FFF2-40B4-BE49-F238E27FC236}">
                <a16:creationId xmlns:a16="http://schemas.microsoft.com/office/drawing/2014/main" id="{46BC2D53-78CF-33B5-B8C5-E432BD9A917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636000" y="6142675"/>
            <a:ext cx="1408800" cy="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16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logo]</a:t>
            </a:r>
            <a:r>
              <a:rPr lang="en" sz="41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1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558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7">
          <a:extLst>
            <a:ext uri="{FF2B5EF4-FFF2-40B4-BE49-F238E27FC236}">
              <a16:creationId xmlns:a16="http://schemas.microsoft.com/office/drawing/2014/main" id="{2FF654FD-1AF9-92FD-BC72-5D18F1D780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" name="Google Shape;358;p31">
            <a:extLst>
              <a:ext uri="{FF2B5EF4-FFF2-40B4-BE49-F238E27FC236}">
                <a16:creationId xmlns:a16="http://schemas.microsoft.com/office/drawing/2014/main" id="{3D19AC00-94F9-CA8C-E4FC-47CE265BA24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50"/>
            <a:ext cx="1080000" cy="1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59" name="Google Shape;359;p31">
            <a:extLst>
              <a:ext uri="{FF2B5EF4-FFF2-40B4-BE49-F238E27FC236}">
                <a16:creationId xmlns:a16="http://schemas.microsoft.com/office/drawing/2014/main" id="{21CB00CE-D0E0-F1D4-9873-F87414ED71E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0575" y="476250"/>
            <a:ext cx="11222100" cy="6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</a:pP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THREATS</a:t>
            </a:r>
            <a:endParaRPr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0" name="Google Shape;360;p31">
            <a:extLst>
              <a:ext uri="{FF2B5EF4-FFF2-40B4-BE49-F238E27FC236}">
                <a16:creationId xmlns:a16="http://schemas.microsoft.com/office/drawing/2014/main" id="{4D73B671-307E-3CC8-4794-42522DA52259}"/>
              </a:ext>
            </a:extLst>
          </p:cNvPr>
          <p:cNvSpPr/>
          <p:nvPr/>
        </p:nvSpPr>
        <p:spPr>
          <a:xfrm>
            <a:off x="782125" y="1773450"/>
            <a:ext cx="2895000" cy="4140000"/>
          </a:xfrm>
          <a:prstGeom prst="roundRect">
            <a:avLst>
              <a:gd name="adj" fmla="val 4934"/>
            </a:avLst>
          </a:prstGeom>
          <a:solidFill>
            <a:srgbClr val="21BBF2"/>
          </a:solidFill>
          <a:ln w="38100" cap="flat" cmpd="sng">
            <a:solidFill>
              <a:srgbClr val="21BBF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Tight labor market</a:t>
            </a:r>
            <a:endParaRPr b="1" dirty="0">
              <a:solidFill>
                <a:schemeClr val="l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1" name="Google Shape;361;p31">
            <a:extLst>
              <a:ext uri="{FF2B5EF4-FFF2-40B4-BE49-F238E27FC236}">
                <a16:creationId xmlns:a16="http://schemas.microsoft.com/office/drawing/2014/main" id="{D8695731-C9DB-1503-7781-BD28C15521EA}"/>
              </a:ext>
            </a:extLst>
          </p:cNvPr>
          <p:cNvSpPr/>
          <p:nvPr/>
        </p:nvSpPr>
        <p:spPr>
          <a:xfrm>
            <a:off x="869503" y="2464638"/>
            <a:ext cx="2720100" cy="3345600"/>
          </a:xfrm>
          <a:prstGeom prst="roundRect">
            <a:avLst>
              <a:gd name="adj" fmla="val 3982"/>
            </a:avLst>
          </a:prstGeom>
          <a:solidFill>
            <a:srgbClr val="CDEFFB"/>
          </a:solidFill>
          <a:ln w="19050" cap="flat" cmpd="sng">
            <a:solidFill>
              <a:srgbClr val="CDEFF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171450" marR="0" lvl="0" indent="-160338" algn="l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rgbClr val="30216A"/>
              </a:buClr>
              <a:buSzPts val="1100"/>
              <a:buFont typeface="IBM Plex Sans"/>
              <a:buChar char="●"/>
            </a:pPr>
            <a:r>
              <a:rPr lang="en-US" sz="1100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Talent shortage could result in about  significant unrealized annual revenues</a:t>
            </a:r>
          </a:p>
          <a:p>
            <a:pPr marL="171450" indent="-160338">
              <a:lnSpc>
                <a:spcPct val="140000"/>
              </a:lnSpc>
              <a:spcBef>
                <a:spcPts val="1000"/>
              </a:spcBef>
              <a:buClr>
                <a:srgbClr val="30216A"/>
              </a:buClr>
              <a:buSzPts val="1100"/>
              <a:buFont typeface="IBM Plex Sans"/>
              <a:buChar char="●"/>
            </a:pPr>
            <a:r>
              <a:rPr lang="en-US" sz="1100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Better C&amp;B packages can mitigate the risk of losing staff to competitors that offer better pay or work conditions</a:t>
            </a:r>
            <a:endParaRPr sz="1100" dirty="0">
              <a:solidFill>
                <a:srgbClr val="31216B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  <p:sp>
        <p:nvSpPr>
          <p:cNvPr id="362" name="Google Shape;362;p31">
            <a:extLst>
              <a:ext uri="{FF2B5EF4-FFF2-40B4-BE49-F238E27FC236}">
                <a16:creationId xmlns:a16="http://schemas.microsoft.com/office/drawing/2014/main" id="{21452A38-0975-DB86-C274-83A947B74EF4}"/>
              </a:ext>
            </a:extLst>
          </p:cNvPr>
          <p:cNvSpPr/>
          <p:nvPr/>
        </p:nvSpPr>
        <p:spPr>
          <a:xfrm>
            <a:off x="8271050" y="1773450"/>
            <a:ext cx="2895000" cy="4140000"/>
          </a:xfrm>
          <a:prstGeom prst="roundRect">
            <a:avLst>
              <a:gd name="adj" fmla="val 4934"/>
            </a:avLst>
          </a:prstGeom>
          <a:solidFill>
            <a:srgbClr val="21BBF2"/>
          </a:solidFill>
          <a:ln w="38100" cap="flat" cmpd="sng">
            <a:solidFill>
              <a:srgbClr val="21BBF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Data privacy</a:t>
            </a:r>
            <a:endParaRPr b="1" dirty="0">
              <a:solidFill>
                <a:schemeClr val="l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3" name="Google Shape;363;p31">
            <a:extLst>
              <a:ext uri="{FF2B5EF4-FFF2-40B4-BE49-F238E27FC236}">
                <a16:creationId xmlns:a16="http://schemas.microsoft.com/office/drawing/2014/main" id="{3314769E-BFC5-7800-E40F-BEECA4D3B631}"/>
              </a:ext>
            </a:extLst>
          </p:cNvPr>
          <p:cNvSpPr/>
          <p:nvPr/>
        </p:nvSpPr>
        <p:spPr>
          <a:xfrm>
            <a:off x="8358428" y="2464638"/>
            <a:ext cx="2720100" cy="3345600"/>
          </a:xfrm>
          <a:prstGeom prst="roundRect">
            <a:avLst>
              <a:gd name="adj" fmla="val 3982"/>
            </a:avLst>
          </a:prstGeom>
          <a:solidFill>
            <a:srgbClr val="CDEFFB"/>
          </a:solidFill>
          <a:ln w="19050" cap="flat" cmpd="sng">
            <a:solidFill>
              <a:srgbClr val="CDEFF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171450" lvl="0" indent="-160338">
              <a:lnSpc>
                <a:spcPct val="140000"/>
              </a:lnSpc>
              <a:spcBef>
                <a:spcPts val="1000"/>
              </a:spcBef>
              <a:buClr>
                <a:srgbClr val="30216A"/>
              </a:buClr>
              <a:buSzPts val="1100"/>
              <a:buFont typeface="IBM Plex Sans"/>
              <a:buChar char="●"/>
            </a:pPr>
            <a:r>
              <a:rPr lang="en-US" sz="1100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HR must reassure staff that their personal data (i.e., social security number, bank information)  is secure</a:t>
            </a:r>
          </a:p>
          <a:p>
            <a:pPr marL="171450" indent="-160338">
              <a:lnSpc>
                <a:spcPct val="140000"/>
              </a:lnSpc>
              <a:spcBef>
                <a:spcPts val="1000"/>
              </a:spcBef>
              <a:buClr>
                <a:srgbClr val="30216A"/>
              </a:buClr>
              <a:buSzPts val="1100"/>
              <a:buFont typeface="IBM Plex Sans"/>
              <a:buChar char="●"/>
            </a:pPr>
            <a:r>
              <a:rPr lang="en" sz="1100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Otherwise, </a:t>
            </a:r>
            <a:r>
              <a:rPr lang="en-GB" sz="1100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the company will face the consequences of failing to protect employee details (e.g., penalties, lawsuits, tarnished reputation)</a:t>
            </a:r>
            <a:endParaRPr sz="1100" dirty="0">
              <a:solidFill>
                <a:srgbClr val="31216B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  <p:sp>
        <p:nvSpPr>
          <p:cNvPr id="364" name="Google Shape;364;p31">
            <a:extLst>
              <a:ext uri="{FF2B5EF4-FFF2-40B4-BE49-F238E27FC236}">
                <a16:creationId xmlns:a16="http://schemas.microsoft.com/office/drawing/2014/main" id="{632F7474-1FEC-FFDE-77C4-ADC666B99A31}"/>
              </a:ext>
            </a:extLst>
          </p:cNvPr>
          <p:cNvSpPr/>
          <p:nvPr/>
        </p:nvSpPr>
        <p:spPr>
          <a:xfrm>
            <a:off x="4570275" y="1773450"/>
            <a:ext cx="2895000" cy="4140000"/>
          </a:xfrm>
          <a:prstGeom prst="roundRect">
            <a:avLst>
              <a:gd name="adj" fmla="val 4934"/>
            </a:avLst>
          </a:prstGeom>
          <a:solidFill>
            <a:srgbClr val="21BBF2"/>
          </a:solidFill>
          <a:ln w="38100" cap="flat" cmpd="sng">
            <a:solidFill>
              <a:srgbClr val="21BBF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Automation</a:t>
            </a:r>
          </a:p>
        </p:txBody>
      </p:sp>
      <p:sp>
        <p:nvSpPr>
          <p:cNvPr id="365" name="Google Shape;365;p31">
            <a:extLst>
              <a:ext uri="{FF2B5EF4-FFF2-40B4-BE49-F238E27FC236}">
                <a16:creationId xmlns:a16="http://schemas.microsoft.com/office/drawing/2014/main" id="{B2104D2B-DED4-C866-FF38-01415191D6F9}"/>
              </a:ext>
            </a:extLst>
          </p:cNvPr>
          <p:cNvSpPr/>
          <p:nvPr/>
        </p:nvSpPr>
        <p:spPr>
          <a:xfrm>
            <a:off x="4657653" y="2464638"/>
            <a:ext cx="2720100" cy="3345600"/>
          </a:xfrm>
          <a:prstGeom prst="roundRect">
            <a:avLst>
              <a:gd name="adj" fmla="val 3982"/>
            </a:avLst>
          </a:prstGeom>
          <a:solidFill>
            <a:srgbClr val="CDEFFB"/>
          </a:solidFill>
          <a:ln w="19050" cap="flat" cmpd="sng">
            <a:solidFill>
              <a:srgbClr val="CDEFF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171450" marR="0" lvl="0" indent="-160338" algn="l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rgbClr val="30216A"/>
              </a:buClr>
              <a:buSzPts val="1100"/>
              <a:buFont typeface="IBM Plex Sans"/>
              <a:buChar char="●"/>
            </a:pPr>
            <a:r>
              <a:rPr lang="en-US" sz="1100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There are concerns that automation may make HR redundant</a:t>
            </a:r>
          </a:p>
          <a:p>
            <a:pPr marL="171450" lvl="0" indent="-160338">
              <a:lnSpc>
                <a:spcPct val="140000"/>
              </a:lnSpc>
              <a:spcBef>
                <a:spcPts val="1000"/>
              </a:spcBef>
              <a:buClr>
                <a:srgbClr val="30216A"/>
              </a:buClr>
              <a:buSzPts val="1100"/>
              <a:buFont typeface="IBM Plex Sans"/>
              <a:buChar char="●"/>
            </a:pPr>
            <a:r>
              <a:rPr lang="en-US" sz="1100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This may create resistance to adopting new technology, and affect employee morale</a:t>
            </a:r>
          </a:p>
        </p:txBody>
      </p:sp>
      <p:sp>
        <p:nvSpPr>
          <p:cNvPr id="366" name="Google Shape;366;p31">
            <a:extLst>
              <a:ext uri="{FF2B5EF4-FFF2-40B4-BE49-F238E27FC236}">
                <a16:creationId xmlns:a16="http://schemas.microsoft.com/office/drawing/2014/main" id="{2A937B1B-758D-7B1C-995A-0F70B7B0107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636000" y="6142675"/>
            <a:ext cx="1408800" cy="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16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logo]</a:t>
            </a:r>
            <a:r>
              <a:rPr lang="en" sz="41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1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712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25C2E7E-09BD-B870-4346-17A4D05CAF52}"/>
              </a:ext>
            </a:extLst>
          </p:cNvPr>
          <p:cNvSpPr txBox="1"/>
          <p:nvPr/>
        </p:nvSpPr>
        <p:spPr>
          <a:xfrm>
            <a:off x="2028702" y="433819"/>
            <a:ext cx="8134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TAKEAWAYS &amp; NEXT STEPS</a:t>
            </a:r>
            <a:endParaRPr lang="en-NL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Google Shape;358;p31">
            <a:extLst>
              <a:ext uri="{FF2B5EF4-FFF2-40B4-BE49-F238E27FC236}">
                <a16:creationId xmlns:a16="http://schemas.microsoft.com/office/drawing/2014/main" id="{FAF164A7-3A02-1E38-2108-C870FFAB984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50"/>
            <a:ext cx="1080000" cy="1080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1EF9C86-AAD6-C80B-3E96-712B31C12F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9884"/>
              </p:ext>
            </p:extLst>
          </p:nvPr>
        </p:nvGraphicFramePr>
        <p:xfrm>
          <a:off x="853044" y="1268468"/>
          <a:ext cx="10485911" cy="46047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23137">
                  <a:extLst>
                    <a:ext uri="{9D8B030D-6E8A-4147-A177-3AD203B41FA5}">
                      <a16:colId xmlns:a16="http://schemas.microsoft.com/office/drawing/2014/main" val="40514171"/>
                    </a:ext>
                  </a:extLst>
                </a:gridCol>
                <a:gridCol w="5562774">
                  <a:extLst>
                    <a:ext uri="{9D8B030D-6E8A-4147-A177-3AD203B41FA5}">
                      <a16:colId xmlns:a16="http://schemas.microsoft.com/office/drawing/2014/main" val="3598864410"/>
                    </a:ext>
                  </a:extLst>
                </a:gridCol>
              </a:tblGrid>
              <a:tr h="61783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300" b="1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 takeaways</a:t>
                      </a:r>
                    </a:p>
                  </a:txBody>
                  <a:tcPr marL="87954" marR="87954" marT="43977" marB="43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300" b="1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Next steps</a:t>
                      </a:r>
                    </a:p>
                  </a:txBody>
                  <a:tcPr marL="87954" marR="87954" marT="43977" marB="43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614066"/>
                  </a:ext>
                </a:extLst>
              </a:tr>
              <a:tr h="426744"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4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STRENGTHS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4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7954" marR="87954" marT="43977" marB="43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5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GB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7954" marR="87954" marT="43977" marB="43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B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706090"/>
                  </a:ext>
                </a:extLst>
              </a:tr>
              <a:tr h="1440672">
                <a:tc>
                  <a:txBody>
                    <a:bodyPr/>
                    <a:lstStyle/>
                    <a:p>
                      <a:pPr marL="171450" marR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</a:p>
                  </a:txBody>
                  <a:tcPr marL="87954" marR="87954" marT="43977" marB="43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F9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</a:p>
                  </a:txBody>
                  <a:tcPr marL="87954" marR="87954" marT="43977" marB="43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B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950748"/>
                  </a:ext>
                </a:extLst>
              </a:tr>
              <a:tr h="492397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WEAKNESSES</a:t>
                      </a:r>
                    </a:p>
                  </a:txBody>
                  <a:tcPr marL="87954" marR="87954" marT="43977" marB="43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1B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en-GB" sz="2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87954" marR="87954" marT="43977" marB="43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BB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6977275"/>
                  </a:ext>
                </a:extLst>
              </a:tr>
              <a:tr h="1600172"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</a:p>
                    <a:p>
                      <a:pPr algn="ctr" fontAlgn="ctr"/>
                      <a:endParaRPr lang="en-GB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7954" marR="87954" marT="43977" marB="43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E8E7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</a:p>
                  </a:txBody>
                  <a:tcPr marL="87954" marR="87954" marT="43977" marB="43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229868"/>
                  </a:ext>
                </a:extLst>
              </a:tr>
            </a:tbl>
          </a:graphicData>
        </a:graphic>
      </p:graphicFrame>
      <p:sp>
        <p:nvSpPr>
          <p:cNvPr id="3" name="Google Shape;366;p31">
            <a:extLst>
              <a:ext uri="{FF2B5EF4-FFF2-40B4-BE49-F238E27FC236}">
                <a16:creationId xmlns:a16="http://schemas.microsoft.com/office/drawing/2014/main" id="{D6CB7DC6-46BE-211F-4594-5A65B79A83CD}"/>
              </a:ext>
            </a:extLst>
          </p:cNvPr>
          <p:cNvSpPr txBox="1">
            <a:spLocks/>
          </p:cNvSpPr>
          <p:nvPr/>
        </p:nvSpPr>
        <p:spPr>
          <a:xfrm>
            <a:off x="10636000" y="6142675"/>
            <a:ext cx="1408800" cy="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  <a:defRPr sz="6000" b="0" i="0" u="none" strike="noStrike" cap="none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7600"/>
              <a:buFont typeface="IBM Plex Sans Light"/>
              <a:buNone/>
            </a:pPr>
            <a:r>
              <a:rPr lang="en-US" sz="16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logo]</a:t>
            </a:r>
            <a:r>
              <a:rPr lang="en-US" sz="41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23678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741</Words>
  <Application>Microsoft Macintosh PowerPoint</Application>
  <PresentationFormat>Widescreen</PresentationFormat>
  <Paragraphs>123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IBM Plex Sans</vt:lpstr>
      <vt:lpstr>IBM Plex Sans Light</vt:lpstr>
      <vt:lpstr>Symbol</vt:lpstr>
      <vt:lpstr>Office Theme</vt:lpstr>
      <vt:lpstr>PowerPoint Presentation</vt:lpstr>
      <vt:lpstr>[REPORT NAME] </vt:lpstr>
      <vt:lpstr>PowerPoint Presentation</vt:lpstr>
      <vt:lpstr>PowerPoint Presentation</vt:lpstr>
      <vt:lpstr>STRENGTHS</vt:lpstr>
      <vt:lpstr>WEAKNESSES</vt:lpstr>
      <vt:lpstr>OPPORTUNITIES</vt:lpstr>
      <vt:lpstr>THREATS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11</cp:revision>
  <dcterms:created xsi:type="dcterms:W3CDTF">2025-06-09T07:48:13Z</dcterms:created>
  <dcterms:modified xsi:type="dcterms:W3CDTF">2025-06-09T07:57:54Z</dcterms:modified>
</cp:coreProperties>
</file>