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91" r:id="rId2"/>
    <p:sldId id="280" r:id="rId3"/>
    <p:sldId id="328" r:id="rId4"/>
    <p:sldId id="258" r:id="rId5"/>
    <p:sldId id="259" r:id="rId6"/>
    <p:sldId id="297" r:id="rId7"/>
    <p:sldId id="329" r:id="rId8"/>
    <p:sldId id="330" r:id="rId9"/>
    <p:sldId id="298" r:id="rId10"/>
    <p:sldId id="331" r:id="rId11"/>
    <p:sldId id="299" r:id="rId12"/>
    <p:sldId id="264" r:id="rId13"/>
    <p:sldId id="332" r:id="rId14"/>
    <p:sldId id="333" r:id="rId15"/>
    <p:sldId id="334" r:id="rId16"/>
    <p:sldId id="300" r:id="rId17"/>
    <p:sldId id="335" r:id="rId18"/>
    <p:sldId id="336" r:id="rId19"/>
    <p:sldId id="301" r:id="rId20"/>
    <p:sldId id="292" r:id="rId21"/>
    <p:sldId id="337" r:id="rId22"/>
    <p:sldId id="338" r:id="rId23"/>
    <p:sldId id="293" r:id="rId24"/>
    <p:sldId id="311" r:id="rId25"/>
    <p:sldId id="33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D7F6"/>
    <a:srgbClr val="30206B"/>
    <a:srgbClr val="5B5AF9"/>
    <a:srgbClr val="FFEBBF"/>
    <a:srgbClr val="FFC100"/>
    <a:srgbClr val="BFE9E6"/>
    <a:srgbClr val="00A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022"/>
    <p:restoredTop sz="95986"/>
  </p:normalViewPr>
  <p:slideViewPr>
    <p:cSldViewPr snapToGrid="0">
      <p:cViewPr varScale="1">
        <p:scale>
          <a:sx n="101" d="100"/>
          <a:sy n="101" d="100"/>
        </p:scale>
        <p:origin x="200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94434-A8C7-9849-8E90-F05D20556306}" type="datetimeFigureOut">
              <a:rPr lang="en-US" smtClean="0"/>
              <a:t>8/7/25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40899-8456-0646-BBE5-6F66451AA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5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08838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5ff71e4b88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25ff71e4b8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5ff71e4b88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25ff71e4b8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42239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08990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5ff71e4b88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25ff71e4b8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99714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54603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45933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8731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98671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82d9579ef6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g282d9579ef6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61451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82d9579ef6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g282d9579ef6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731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50421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56662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50711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6985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1388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7892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814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982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880259940d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g2880259940d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1940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2429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666A8-7F61-F5F0-669B-5D6A8F3A3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30FCF7-9645-CE03-554D-F4AA2E371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87060-C16C-3BB2-77CB-ED33B3A4F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88A18-B553-7646-43EB-2C4E9D436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6F3DC-1E12-7618-1380-92675DB3C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4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0AA78-9E5E-D002-ADF5-FEF705641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5DF459-4FD9-755D-7ECB-C58BB2AD4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253B8-77D2-EE27-A732-03AD0D280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AB702-BF56-707A-42C0-213E701E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EBBE9-9275-5BC2-779C-98C08CE2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9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D85B0C-5946-6F87-E911-E2E72C087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79A12B-4ED5-1A6D-577D-4F5B388B0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37822-1A9F-FC6A-2871-8F7D00B3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75007-1BC0-9DDA-DC31-FC0E8AB9B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E5934-2EAA-29D5-0F73-52799B16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6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490583" y="476250"/>
            <a:ext cx="112221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  <a:defRPr sz="7600" b="0" i="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6876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490583" y="476251"/>
            <a:ext cx="11222100" cy="9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479425" y="1952625"/>
            <a:ext cx="5545200" cy="39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algn="l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Char char="•"/>
              <a:defRPr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Char char="◦"/>
              <a:defRPr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5269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490583" y="476250"/>
            <a:ext cx="11222100" cy="14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Font typeface="IBM Plex Sans Light"/>
              <a:buNone/>
              <a:defRPr sz="6100" b="0" i="0">
                <a:solidFill>
                  <a:schemeClr val="dk1"/>
                </a:solidFill>
                <a:latin typeface="IBM Plex Sans Light"/>
                <a:ea typeface="IBM Plex Sans Light"/>
                <a:cs typeface="IBM Plex Sans Light"/>
                <a:sym typeface="IBM Plex San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2884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13597-038C-6791-50E7-F9090604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19845-540D-4D51-4065-0AD5A46DE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5CAE1-C7AC-A0BE-BAD8-189CE5BE3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C626B-DA10-9B5D-6CEF-3208DE585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D99A1-FB4A-E7F5-8CA4-E5E7040FE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4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6788D-49AE-90F6-0DB8-82895BE4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6A6EA-09D8-5038-BEC4-39E7E618B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62208-9966-B944-BFE8-C24280711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66722-8C0C-C7A5-DFB1-F5C9EB57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F269C-F9E7-2D86-FABB-54F21F9A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6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F7C72-93CA-9B11-450E-C60FAA025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09DFE-5FF1-A139-12FE-447DA80025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7AABD2-106B-A0FE-B9AE-28084CE17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0FB7D-93E6-0D9E-2D2A-D49ED1B3B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EDA2A-9910-F7CA-0254-9E6F6EE91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8BFB0-4439-D25E-FFBF-41FC28873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7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B5951-5D2F-670A-27E6-AC28FF10F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80C26-5ECA-FDD9-7065-D81B5D21A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75953-E068-B029-F617-7468F4834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633579-7324-F357-1685-C356EFFCF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9714C5-F821-2C27-7716-945C1FB362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D95024-60EB-2A14-654A-E26AB3913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DAE79-D000-3C10-90CE-78B1AF21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90C8E-17F1-C0CF-5CBB-24BB817CF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28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0ACB1-B8EF-89BE-9CD1-5B85C0F9F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DB2FE1-4B7B-32B2-D1E9-02A811EC6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9D1D4-8571-EE85-4DFA-8EAB4772A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076C4-EABD-FF14-D1C3-FD113640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1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2DBF1C-39E9-5286-CC88-DDC3638AA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5B97D7-0E6C-90AA-B2B6-04D249544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09666-109F-EC17-FC8A-3B4129537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72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3A44C-D235-C9A0-F165-4480B5211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294B6-4CD0-DE50-0CB8-9EDE02BEC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2BBE6-5B13-99EB-536D-BCC3A2ECB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6D6909-6FC9-6A4F-5E9E-94A13EBA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0DB5C-DDED-4A81-045F-6806A2F27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76832-08F2-44AA-CEF6-69C5A587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4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C5CA5-3F62-2872-6D37-4AEE2E53D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13DD2E-90F7-F92D-5650-6CDAFC7E3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331D6-C111-79EE-1DBD-CC1C5371A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B3D2F-D53B-F661-B24D-4BBA2952A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083C4-F8EC-1FD6-BEEB-A8E1460BB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C23D4-580B-5D71-42F4-A7FC2D9C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4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B9EF63-0DAE-924B-034D-598BA4F49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CD859-F8D5-FF2B-6682-0FD8EB099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710E6-E864-5D85-F119-3569DDCC8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8D24B-9C4F-4147-82CA-CB4CBDC05E79}" type="datetimeFigureOut">
              <a:rPr lang="en-US" smtClean="0"/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1EC1B-D1C2-1B67-36B5-080D0FC9F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8B51D-2CB6-5EBE-3E08-55237F7E3E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B784F-3BB2-AA4C-8B57-93A4FF30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9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aihr.com/business/?utm_source=resource&amp;utm_medium=resource&amp;utm_campaign=templates&amp;utm_content=template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CC574493-9374-BC1F-D944-7EF64C2348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83" y="1"/>
            <a:ext cx="121941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99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40000" y="1254299"/>
            <a:ext cx="10825500" cy="603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0160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audit adopted the following multi-faceted approach to ensure comprehensive data collection and analysis:</a:t>
            </a:r>
          </a:p>
          <a:p>
            <a:pPr marL="101600" indent="0">
              <a:spcBef>
                <a:spcPts val="0"/>
              </a:spcBef>
              <a:buNone/>
            </a:pPr>
            <a:endParaRPr lang="en-US" sz="16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6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6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600" b="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6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6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6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72;p12">
            <a:extLst>
              <a:ext uri="{FF2B5EF4-FFF2-40B4-BE49-F238E27FC236}">
                <a16:creationId xmlns:a16="http://schemas.microsoft.com/office/drawing/2014/main" id="{66C1F4D3-62C9-9819-3E6B-0C1E3EA173D3}"/>
              </a:ext>
            </a:extLst>
          </p:cNvPr>
          <p:cNvSpPr txBox="1">
            <a:spLocks/>
          </p:cNvSpPr>
          <p:nvPr/>
        </p:nvSpPr>
        <p:spPr>
          <a:xfrm>
            <a:off x="540000" y="1858200"/>
            <a:ext cx="10634681" cy="484641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marL="457200" lvl="0" indent="-3556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14400" lvl="1" indent="-330200" algn="l" defTabSz="914400" rtl="0" eaLnBrk="1" latinLnBrk="0" hangingPunct="1">
              <a:lnSpc>
                <a:spcPct val="114000"/>
              </a:lnSpc>
              <a:spcBef>
                <a:spcPts val="2200"/>
              </a:spcBef>
              <a:spcAft>
                <a:spcPts val="0"/>
              </a:spcAft>
              <a:buSzPts val="1600"/>
              <a:buFont typeface="Arial" panose="020B0604020202020204" pitchFamily="34" charset="0"/>
              <a:buChar char="◦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160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collection:</a:t>
            </a:r>
          </a:p>
          <a:p>
            <a:pPr>
              <a:spcBef>
                <a:spcPts val="0"/>
              </a:spcBef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 review: </a:t>
            </a: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[Description]</a:t>
            </a:r>
          </a:p>
          <a:p>
            <a:pPr>
              <a:spcBef>
                <a:spcPts val="0"/>
              </a:spcBef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analysis: </a:t>
            </a: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[Description]</a:t>
            </a:r>
            <a:endParaRPr lang="en-US" sz="16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 surveys: </a:t>
            </a: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[Description]</a:t>
            </a:r>
          </a:p>
          <a:p>
            <a:pPr>
              <a:spcBef>
                <a:spcPts val="0"/>
              </a:spcBef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Interviews: </a:t>
            </a: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[Description]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Tools used: 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[Tool 1]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[Tool 2]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[Tool 3]</a:t>
            </a:r>
          </a:p>
          <a:p>
            <a:pPr marL="10160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analysis:</a:t>
            </a:r>
          </a:p>
          <a:p>
            <a:pPr marL="10160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[Briefly describe process]</a:t>
            </a:r>
          </a:p>
          <a:p>
            <a:pPr marL="10160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758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7000" y="2510956"/>
            <a:ext cx="6336900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SUMMARY OF FINDINGS</a:t>
            </a:r>
            <a:endParaRPr sz="7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131156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Recruitment &amp; Onboarding</a:t>
            </a:r>
            <a:endParaRPr sz="40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6" name="Google Shape;15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7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98D18F-2A71-8B81-994C-E754505F7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87885"/>
              </p:ext>
            </p:extLst>
          </p:nvPr>
        </p:nvGraphicFramePr>
        <p:xfrm>
          <a:off x="540000" y="1556248"/>
          <a:ext cx="11131300" cy="40139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5650">
                  <a:extLst>
                    <a:ext uri="{9D8B030D-6E8A-4147-A177-3AD203B41FA5}">
                      <a16:colId xmlns:a16="http://schemas.microsoft.com/office/drawing/2014/main" val="1814682946"/>
                    </a:ext>
                  </a:extLst>
                </a:gridCol>
                <a:gridCol w="5565650">
                  <a:extLst>
                    <a:ext uri="{9D8B030D-6E8A-4147-A177-3AD203B41FA5}">
                      <a16:colId xmlns:a16="http://schemas.microsoft.com/office/drawing/2014/main" val="3547492891"/>
                    </a:ext>
                  </a:extLst>
                </a:gridCol>
              </a:tblGrid>
              <a:tr h="67421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Finding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206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Evidence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719635"/>
                  </a:ext>
                </a:extLst>
              </a:tr>
              <a:tr h="2151537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onboarding process is largely manual, inconsistent across departments, and lacks a structured 30-60-90 day follow-up plan for new hires.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hire survey feedback indicated a lack of clarity on roles and expectations (30% of new hires reported this).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HRIS data showed a 35% drop-off rate for new hires within the first 90 days, significantly higher than the industry average of 20%.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hire checklists were found to be inconsistently applied.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9697683"/>
                  </a:ext>
                </a:extLst>
              </a:tr>
              <a:tr h="1188246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[Finding 2]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[Evidence 2]</a:t>
                      </a:r>
                    </a:p>
                    <a:p>
                      <a:endParaRPr lang="en-US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0913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 2</a:t>
            </a:r>
            <a:endParaRPr sz="40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6" name="Google Shape;15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7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98D18F-2A71-8B81-994C-E754505F7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411090"/>
              </p:ext>
            </p:extLst>
          </p:nvPr>
        </p:nvGraphicFramePr>
        <p:xfrm>
          <a:off x="540000" y="1556247"/>
          <a:ext cx="11131300" cy="38436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5650">
                  <a:extLst>
                    <a:ext uri="{9D8B030D-6E8A-4147-A177-3AD203B41FA5}">
                      <a16:colId xmlns:a16="http://schemas.microsoft.com/office/drawing/2014/main" val="1814682946"/>
                    </a:ext>
                  </a:extLst>
                </a:gridCol>
                <a:gridCol w="5565650">
                  <a:extLst>
                    <a:ext uri="{9D8B030D-6E8A-4147-A177-3AD203B41FA5}">
                      <a16:colId xmlns:a16="http://schemas.microsoft.com/office/drawing/2014/main" val="3547492891"/>
                    </a:ext>
                  </a:extLst>
                </a:gridCol>
              </a:tblGrid>
              <a:tr h="784893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Finding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206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Evidence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719635"/>
                  </a:ext>
                </a:extLst>
              </a:tr>
              <a:tr h="1489455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[Finding 1]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[Evidence 1]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9697683"/>
                  </a:ext>
                </a:extLst>
              </a:tr>
              <a:tr h="1569308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[Finding 2]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[Evidence 2]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091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066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259498" y="2510956"/>
            <a:ext cx="6915183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RISK ASSESSMENT</a:t>
            </a:r>
            <a:endParaRPr sz="7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2608185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Assessment</a:t>
            </a:r>
            <a:endParaRPr sz="40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6" name="Google Shape;15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7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A070D30-F7C2-9E63-1300-34B79305B3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644671"/>
              </p:ext>
            </p:extLst>
          </p:nvPr>
        </p:nvGraphicFramePr>
        <p:xfrm>
          <a:off x="490575" y="1291112"/>
          <a:ext cx="11222099" cy="4972980"/>
        </p:xfrm>
        <a:graphic>
          <a:graphicData uri="http://schemas.openxmlformats.org/drawingml/2006/table">
            <a:tbl>
              <a:tblPr/>
              <a:tblGrid>
                <a:gridCol w="2665924">
                  <a:extLst>
                    <a:ext uri="{9D8B030D-6E8A-4147-A177-3AD203B41FA5}">
                      <a16:colId xmlns:a16="http://schemas.microsoft.com/office/drawing/2014/main" val="1092109604"/>
                    </a:ext>
                  </a:extLst>
                </a:gridCol>
                <a:gridCol w="2936119">
                  <a:extLst>
                    <a:ext uri="{9D8B030D-6E8A-4147-A177-3AD203B41FA5}">
                      <a16:colId xmlns:a16="http://schemas.microsoft.com/office/drawing/2014/main" val="3816601529"/>
                    </a:ext>
                  </a:extLst>
                </a:gridCol>
                <a:gridCol w="4305107">
                  <a:extLst>
                    <a:ext uri="{9D8B030D-6E8A-4147-A177-3AD203B41FA5}">
                      <a16:colId xmlns:a16="http://schemas.microsoft.com/office/drawing/2014/main" val="1498584654"/>
                    </a:ext>
                  </a:extLst>
                </a:gridCol>
                <a:gridCol w="1314949">
                  <a:extLst>
                    <a:ext uri="{9D8B030D-6E8A-4147-A177-3AD203B41FA5}">
                      <a16:colId xmlns:a16="http://schemas.microsoft.com/office/drawing/2014/main" val="2277996544"/>
                    </a:ext>
                  </a:extLst>
                </a:gridCol>
              </a:tblGrid>
              <a:tr h="56550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Risk Area</a:t>
                      </a:r>
                      <a:endParaRPr lang="en-US" sz="1800" dirty="0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Nature</a:t>
                      </a:r>
                      <a:endParaRPr lang="en-US" sz="1800" dirty="0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Potential Impact</a:t>
                      </a:r>
                      <a:endParaRPr lang="en-US" sz="1800" dirty="0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Severity</a:t>
                      </a:r>
                      <a:endParaRPr lang="en-US" sz="1800" dirty="0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74945"/>
                  </a:ext>
                </a:extLst>
              </a:tr>
              <a:tr h="11012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Non-compliance with California Wage &amp; Hour Laws &amp; outdated leave policies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 non-compliance with state-specific regulations (overtime, meal/rest breaks, paid sick leave, harassment training).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Significant financial penalties, class-action lawsuits, reputational damage, back pay liabilities, and increased scrutiny from regulatory bodies.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419969"/>
                  </a:ext>
                </a:extLst>
              </a:tr>
              <a:tr h="11012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[Risk 2]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[Risk description]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[Potential impact description]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[Severity assessment]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26957"/>
                  </a:ext>
                </a:extLst>
              </a:tr>
              <a:tr h="83337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77038"/>
                  </a:ext>
                </a:extLst>
              </a:tr>
              <a:tr h="11012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C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C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C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Low-Medium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094791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9C9C8B58-F30F-2637-259A-A60392AA7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8963" y="20431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45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31713" y="2510956"/>
            <a:ext cx="6925292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66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STRENGTHS &amp; OPPORTUNITIES</a:t>
            </a:r>
            <a:endParaRPr sz="66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068214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778B76C-A352-22DD-02B1-31F4EA03E804}"/>
              </a:ext>
            </a:extLst>
          </p:cNvPr>
          <p:cNvSpPr/>
          <p:nvPr/>
        </p:nvSpPr>
        <p:spPr>
          <a:xfrm>
            <a:off x="490576" y="1583558"/>
            <a:ext cx="10988714" cy="1258496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D7D7F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Google Shape;365;p31">
            <a:extLst>
              <a:ext uri="{FF2B5EF4-FFF2-40B4-BE49-F238E27FC236}">
                <a16:creationId xmlns:a16="http://schemas.microsoft.com/office/drawing/2014/main" id="{13B6B61E-85A6-4C7D-AF1A-B88B2F2137E2}"/>
              </a:ext>
            </a:extLst>
          </p:cNvPr>
          <p:cNvSpPr/>
          <p:nvPr/>
        </p:nvSpPr>
        <p:spPr>
          <a:xfrm>
            <a:off x="2656703" y="1714572"/>
            <a:ext cx="8683697" cy="996467"/>
          </a:xfrm>
          <a:prstGeom prst="roundRect">
            <a:avLst>
              <a:gd name="adj" fmla="val 3982"/>
            </a:avLst>
          </a:prstGeom>
          <a:solidFill>
            <a:srgbClr val="D7D7F6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ctr" anchorCtr="0">
            <a:noAutofit/>
          </a:bodyPr>
          <a:lstStyle/>
          <a:p>
            <a:pPr marR="0" lvl="0" algn="l" rtl="0">
              <a:spcAft>
                <a:spcPts val="0"/>
              </a:spcAft>
              <a:buClr>
                <a:srgbClr val="30216A"/>
              </a:buClr>
              <a:buSzPts val="1100"/>
            </a:pPr>
            <a:r>
              <a:rPr lang="en-GB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[Organization Name]</a:t>
            </a: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maintains strong internal communication channels for company-wide announcements and operational updates, ensuring employees are generally well-informed about business developments.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6278B3-3DEE-987A-07A8-8BD3E2456B83}"/>
              </a:ext>
            </a:extLst>
          </p:cNvPr>
          <p:cNvSpPr txBox="1"/>
          <p:nvPr/>
        </p:nvSpPr>
        <p:spPr>
          <a:xfrm>
            <a:off x="667614" y="1751141"/>
            <a:ext cx="2001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Effective internal communication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3D97408-AD85-4A33-8B49-7C57CC761E62}"/>
              </a:ext>
            </a:extLst>
          </p:cNvPr>
          <p:cNvSpPr/>
          <p:nvPr/>
        </p:nvSpPr>
        <p:spPr>
          <a:xfrm>
            <a:off x="490576" y="3009637"/>
            <a:ext cx="10988714" cy="1258496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D7D7F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2" name="Google Shape;365;p31">
            <a:extLst>
              <a:ext uri="{FF2B5EF4-FFF2-40B4-BE49-F238E27FC236}">
                <a16:creationId xmlns:a16="http://schemas.microsoft.com/office/drawing/2014/main" id="{AD496636-18C4-0977-A979-9315F3D21AA0}"/>
              </a:ext>
            </a:extLst>
          </p:cNvPr>
          <p:cNvSpPr/>
          <p:nvPr/>
        </p:nvSpPr>
        <p:spPr>
          <a:xfrm>
            <a:off x="2656703" y="3140651"/>
            <a:ext cx="8683697" cy="996467"/>
          </a:xfrm>
          <a:prstGeom prst="roundRect">
            <a:avLst>
              <a:gd name="adj" fmla="val 3982"/>
            </a:avLst>
          </a:prstGeom>
          <a:solidFill>
            <a:srgbClr val="D7D7F6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ctr" anchorCtr="0">
            <a:noAutofit/>
          </a:bodyPr>
          <a:lstStyle/>
          <a:p>
            <a:pPr marR="0" lvl="0" algn="l" rtl="0">
              <a:spcAft>
                <a:spcPts val="0"/>
              </a:spcAft>
              <a:buClr>
                <a:srgbClr val="30216A"/>
              </a:buClr>
              <a:buSzPts val="1100"/>
            </a:pPr>
            <a:r>
              <a:rPr lang="en-US" sz="16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[Description]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6A61BC-6157-AADA-90C4-451A245F22B7}"/>
              </a:ext>
            </a:extLst>
          </p:cNvPr>
          <p:cNvSpPr txBox="1"/>
          <p:nvPr/>
        </p:nvSpPr>
        <p:spPr>
          <a:xfrm>
            <a:off x="654907" y="3454218"/>
            <a:ext cx="2001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Strength 2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0546CA2A-5FA8-F198-7D52-96FB33B59CBB}"/>
              </a:ext>
            </a:extLst>
          </p:cNvPr>
          <p:cNvSpPr/>
          <p:nvPr/>
        </p:nvSpPr>
        <p:spPr>
          <a:xfrm>
            <a:off x="490575" y="4435716"/>
            <a:ext cx="10988714" cy="1258496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D7D7F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5" name="Google Shape;365;p31">
            <a:extLst>
              <a:ext uri="{FF2B5EF4-FFF2-40B4-BE49-F238E27FC236}">
                <a16:creationId xmlns:a16="http://schemas.microsoft.com/office/drawing/2014/main" id="{7B368115-F26E-256B-9474-99A8B35AA477}"/>
              </a:ext>
            </a:extLst>
          </p:cNvPr>
          <p:cNvSpPr/>
          <p:nvPr/>
        </p:nvSpPr>
        <p:spPr>
          <a:xfrm>
            <a:off x="2656702" y="4566730"/>
            <a:ext cx="8683697" cy="996467"/>
          </a:xfrm>
          <a:prstGeom prst="roundRect">
            <a:avLst>
              <a:gd name="adj" fmla="val 3982"/>
            </a:avLst>
          </a:prstGeom>
          <a:solidFill>
            <a:srgbClr val="D7D7F6"/>
          </a:solidFill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ctr" anchorCtr="0">
            <a:noAutofit/>
          </a:bodyPr>
          <a:lstStyle/>
          <a:p>
            <a:pPr marR="0" lvl="0" algn="l" rtl="0">
              <a:spcAft>
                <a:spcPts val="0"/>
              </a:spcAft>
              <a:buClr>
                <a:srgbClr val="30216A"/>
              </a:buClr>
              <a:buSzPts val="1100"/>
            </a:pPr>
            <a:r>
              <a:rPr lang="en-US" sz="1600" dirty="0">
                <a:solidFill>
                  <a:srgbClr val="31216B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[Description]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5C950E-4EFE-39C5-DD8D-D6B6702E2DDB}"/>
              </a:ext>
            </a:extLst>
          </p:cNvPr>
          <p:cNvSpPr txBox="1"/>
          <p:nvPr/>
        </p:nvSpPr>
        <p:spPr>
          <a:xfrm>
            <a:off x="667613" y="4880297"/>
            <a:ext cx="2001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Strength 3</a:t>
            </a:r>
          </a:p>
        </p:txBody>
      </p:sp>
    </p:spTree>
    <p:extLst>
      <p:ext uri="{BB962C8B-B14F-4D97-AF65-F5344CB8AC3E}">
        <p14:creationId xmlns:p14="http://schemas.microsoft.com/office/powerpoint/2010/main" val="4007991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778B76C-A352-22DD-02B1-31F4EA03E804}"/>
              </a:ext>
            </a:extLst>
          </p:cNvPr>
          <p:cNvSpPr/>
          <p:nvPr/>
        </p:nvSpPr>
        <p:spPr>
          <a:xfrm>
            <a:off x="490576" y="1583558"/>
            <a:ext cx="10988714" cy="1258496"/>
          </a:xfrm>
          <a:prstGeom prst="roundRect">
            <a:avLst/>
          </a:prstGeom>
          <a:solidFill>
            <a:srgbClr val="D7D7F6"/>
          </a:solidFill>
          <a:ln w="38100">
            <a:solidFill>
              <a:srgbClr val="3020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Google Shape;365;p31">
            <a:extLst>
              <a:ext uri="{FF2B5EF4-FFF2-40B4-BE49-F238E27FC236}">
                <a16:creationId xmlns:a16="http://schemas.microsoft.com/office/drawing/2014/main" id="{13B6B61E-85A6-4C7D-AF1A-B88B2F2137E2}"/>
              </a:ext>
            </a:extLst>
          </p:cNvPr>
          <p:cNvSpPr/>
          <p:nvPr/>
        </p:nvSpPr>
        <p:spPr>
          <a:xfrm>
            <a:off x="2656703" y="1714572"/>
            <a:ext cx="8683697" cy="996467"/>
          </a:xfrm>
          <a:prstGeom prst="roundRect">
            <a:avLst>
              <a:gd name="adj" fmla="val 3982"/>
            </a:avLst>
          </a:prstGeom>
          <a:solidFill>
            <a:srgbClr val="30206B"/>
          </a:solidFill>
          <a:ln w="19050" cap="flat" cmpd="sng">
            <a:solidFill>
              <a:srgbClr val="30206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ctr" anchorCtr="0">
            <a:noAutofit/>
          </a:bodyPr>
          <a:lstStyle/>
          <a:p>
            <a:pPr marR="0" lvl="0" algn="l" rtl="0">
              <a:spcAft>
                <a:spcPts val="0"/>
              </a:spcAft>
              <a:buClr>
                <a:srgbClr val="30216A"/>
              </a:buClr>
              <a:buSzPts val="1100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Utilize existing effective internal communication channels to disseminate HR policy updates, training opportunities, and employee recognition programs more broadly.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6278B3-3DEE-987A-07A8-8BD3E2456B83}"/>
              </a:ext>
            </a:extLst>
          </p:cNvPr>
          <p:cNvSpPr txBox="1"/>
          <p:nvPr/>
        </p:nvSpPr>
        <p:spPr>
          <a:xfrm>
            <a:off x="667614" y="1751141"/>
            <a:ext cx="2001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u="none" strike="noStrike" dirty="0">
                <a:solidFill>
                  <a:srgbClr val="30206B"/>
                </a:solidFill>
                <a:effectLst/>
                <a:latin typeface="Arial" panose="020B0604020202020204" pitchFamily="34" charset="0"/>
              </a:rPr>
              <a:t>Leverage communication channels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03864B17-5D1F-8551-A830-E0E7F9103BB9}"/>
              </a:ext>
            </a:extLst>
          </p:cNvPr>
          <p:cNvSpPr/>
          <p:nvPr/>
        </p:nvSpPr>
        <p:spPr>
          <a:xfrm>
            <a:off x="490575" y="3009637"/>
            <a:ext cx="10988714" cy="1258496"/>
          </a:xfrm>
          <a:prstGeom prst="roundRect">
            <a:avLst/>
          </a:prstGeom>
          <a:solidFill>
            <a:srgbClr val="D7D7F6"/>
          </a:solidFill>
          <a:ln w="38100">
            <a:solidFill>
              <a:srgbClr val="3020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Google Shape;365;p31">
            <a:extLst>
              <a:ext uri="{FF2B5EF4-FFF2-40B4-BE49-F238E27FC236}">
                <a16:creationId xmlns:a16="http://schemas.microsoft.com/office/drawing/2014/main" id="{177E1326-F7A8-03A4-C5B9-8271F41821E6}"/>
              </a:ext>
            </a:extLst>
          </p:cNvPr>
          <p:cNvSpPr/>
          <p:nvPr/>
        </p:nvSpPr>
        <p:spPr>
          <a:xfrm>
            <a:off x="2656702" y="3140651"/>
            <a:ext cx="8683697" cy="996467"/>
          </a:xfrm>
          <a:prstGeom prst="roundRect">
            <a:avLst>
              <a:gd name="adj" fmla="val 3982"/>
            </a:avLst>
          </a:prstGeom>
          <a:solidFill>
            <a:srgbClr val="30206B"/>
          </a:solidFill>
          <a:ln w="19050" cap="flat" cmpd="sng">
            <a:solidFill>
              <a:srgbClr val="30206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ctr" anchorCtr="0">
            <a:noAutofit/>
          </a:bodyPr>
          <a:lstStyle/>
          <a:p>
            <a:pPr marR="0" lvl="0" algn="l" rtl="0">
              <a:spcAft>
                <a:spcPts val="0"/>
              </a:spcAft>
              <a:buClr>
                <a:srgbClr val="30216A"/>
              </a:buClr>
              <a:buSzPts val="1100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[Description]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211DCE-EF3F-F0A6-4566-15546D33F4AB}"/>
              </a:ext>
            </a:extLst>
          </p:cNvPr>
          <p:cNvSpPr txBox="1"/>
          <p:nvPr/>
        </p:nvSpPr>
        <p:spPr>
          <a:xfrm>
            <a:off x="654907" y="3426596"/>
            <a:ext cx="2001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u="none" strike="noStrike" dirty="0">
                <a:solidFill>
                  <a:srgbClr val="30206B"/>
                </a:solidFill>
                <a:effectLst/>
                <a:latin typeface="Arial" panose="020B0604020202020204" pitchFamily="34" charset="0"/>
              </a:rPr>
              <a:t>[Opportunity 2]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6C809C8-C23A-603F-BAF9-74ECAC576B5A}"/>
              </a:ext>
            </a:extLst>
          </p:cNvPr>
          <p:cNvSpPr/>
          <p:nvPr/>
        </p:nvSpPr>
        <p:spPr>
          <a:xfrm>
            <a:off x="490575" y="4435716"/>
            <a:ext cx="10988714" cy="1258496"/>
          </a:xfrm>
          <a:prstGeom prst="roundRect">
            <a:avLst/>
          </a:prstGeom>
          <a:solidFill>
            <a:srgbClr val="D7D7F6"/>
          </a:solidFill>
          <a:ln w="38100">
            <a:solidFill>
              <a:srgbClr val="3020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7" name="Google Shape;365;p31">
            <a:extLst>
              <a:ext uri="{FF2B5EF4-FFF2-40B4-BE49-F238E27FC236}">
                <a16:creationId xmlns:a16="http://schemas.microsoft.com/office/drawing/2014/main" id="{49761534-C666-07A6-30AF-1DE3D2D9688F}"/>
              </a:ext>
            </a:extLst>
          </p:cNvPr>
          <p:cNvSpPr/>
          <p:nvPr/>
        </p:nvSpPr>
        <p:spPr>
          <a:xfrm>
            <a:off x="2656702" y="4566730"/>
            <a:ext cx="8683697" cy="996467"/>
          </a:xfrm>
          <a:prstGeom prst="roundRect">
            <a:avLst>
              <a:gd name="adj" fmla="val 3982"/>
            </a:avLst>
          </a:prstGeom>
          <a:solidFill>
            <a:srgbClr val="30206B"/>
          </a:solidFill>
          <a:ln w="19050" cap="flat" cmpd="sng">
            <a:solidFill>
              <a:srgbClr val="30206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ctr" anchorCtr="0">
            <a:noAutofit/>
          </a:bodyPr>
          <a:lstStyle/>
          <a:p>
            <a:pPr marR="0" lvl="0" algn="l" rtl="0">
              <a:spcAft>
                <a:spcPts val="0"/>
              </a:spcAft>
              <a:buClr>
                <a:srgbClr val="30216A"/>
              </a:buClr>
              <a:buSzPts val="1100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[Description]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A29E7C-B3F9-E8EF-56FE-22270BF7FFC1}"/>
              </a:ext>
            </a:extLst>
          </p:cNvPr>
          <p:cNvSpPr txBox="1"/>
          <p:nvPr/>
        </p:nvSpPr>
        <p:spPr>
          <a:xfrm>
            <a:off x="654907" y="4880297"/>
            <a:ext cx="2001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u="none" strike="noStrike" dirty="0">
                <a:solidFill>
                  <a:srgbClr val="30206B"/>
                </a:solidFill>
                <a:effectLst/>
                <a:latin typeface="Arial" panose="020B0604020202020204" pitchFamily="34" charset="0"/>
              </a:rPr>
              <a:t>[Opportunity 3]</a:t>
            </a:r>
          </a:p>
        </p:txBody>
      </p:sp>
    </p:spTree>
    <p:extLst>
      <p:ext uri="{BB962C8B-B14F-4D97-AF65-F5344CB8AC3E}">
        <p14:creationId xmlns:p14="http://schemas.microsoft.com/office/powerpoint/2010/main" val="1458112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282286" y="3000733"/>
            <a:ext cx="6915183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ACTION PLAN</a:t>
            </a:r>
            <a:endParaRPr sz="7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44049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25C2E7E-09BD-B870-4346-17A4D05CAF52}"/>
              </a:ext>
            </a:extLst>
          </p:cNvPr>
          <p:cNvSpPr txBox="1"/>
          <p:nvPr/>
        </p:nvSpPr>
        <p:spPr>
          <a:xfrm>
            <a:off x="2756793" y="382635"/>
            <a:ext cx="6678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presentation template</a:t>
            </a:r>
            <a:endParaRPr lang="en-NL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2843C9-D134-FFEA-DB06-F10BA5241635}"/>
              </a:ext>
            </a:extLst>
          </p:cNvPr>
          <p:cNvSpPr txBox="1"/>
          <p:nvPr/>
        </p:nvSpPr>
        <p:spPr>
          <a:xfrm>
            <a:off x="1055649" y="1422727"/>
            <a:ext cx="1008070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ts val="2400"/>
              </a:lnSpc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This template is built to help you present the results of your HR audit in a clear, structured, and business-aligned way. To tailor it to your needs: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Follow the examples on each slide as a guide. Update them with your own findings, data, and  recommendations.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Replace all placeholders (e.g., “[Description]”) with your organization’s content.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Reorder, remove, or duplicate slides depending on what’s most relevant to your audience. The flow is flexible.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Keep it concise — aim for simple, executive-ready messaging.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Add visuals like charts and icons where relevant to make complex findings easier to digest.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20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Consider ending each major section with a one-slide summary of top findings, risks, or actions. This helps executives stay focused.</a:t>
            </a:r>
          </a:p>
          <a:p>
            <a:pPr marL="285750" lvl="1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en-US" sz="1050" dirty="0">
              <a:solidFill>
                <a:srgbClr val="30206B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Symbol" pitchFamily="2" charset="2"/>
              <a:buChar char=""/>
            </a:pPr>
            <a:endParaRPr lang="en-NL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511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31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Plan</a:t>
            </a:r>
          </a:p>
        </p:txBody>
      </p:sp>
      <p:sp>
        <p:nvSpPr>
          <p:cNvPr id="366" name="Google Shape;366;p31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0150807-584C-EA43-5246-35EA353A02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386788"/>
              </p:ext>
            </p:extLst>
          </p:nvPr>
        </p:nvGraphicFramePr>
        <p:xfrm>
          <a:off x="490575" y="1322173"/>
          <a:ext cx="11222101" cy="4584357"/>
        </p:xfrm>
        <a:graphic>
          <a:graphicData uri="http://schemas.openxmlformats.org/drawingml/2006/table">
            <a:tbl>
              <a:tblPr/>
              <a:tblGrid>
                <a:gridCol w="3013008">
                  <a:extLst>
                    <a:ext uri="{9D8B030D-6E8A-4147-A177-3AD203B41FA5}">
                      <a16:colId xmlns:a16="http://schemas.microsoft.com/office/drawing/2014/main" val="1738609819"/>
                    </a:ext>
                  </a:extLst>
                </a:gridCol>
                <a:gridCol w="2056784">
                  <a:extLst>
                    <a:ext uri="{9D8B030D-6E8A-4147-A177-3AD203B41FA5}">
                      <a16:colId xmlns:a16="http://schemas.microsoft.com/office/drawing/2014/main" val="2271684119"/>
                    </a:ext>
                  </a:extLst>
                </a:gridCol>
                <a:gridCol w="1858322">
                  <a:extLst>
                    <a:ext uri="{9D8B030D-6E8A-4147-A177-3AD203B41FA5}">
                      <a16:colId xmlns:a16="http://schemas.microsoft.com/office/drawing/2014/main" val="3408366703"/>
                    </a:ext>
                  </a:extLst>
                </a:gridCol>
                <a:gridCol w="1840281">
                  <a:extLst>
                    <a:ext uri="{9D8B030D-6E8A-4147-A177-3AD203B41FA5}">
                      <a16:colId xmlns:a16="http://schemas.microsoft.com/office/drawing/2014/main" val="785434391"/>
                    </a:ext>
                  </a:extLst>
                </a:gridCol>
                <a:gridCol w="2453706">
                  <a:extLst>
                    <a:ext uri="{9D8B030D-6E8A-4147-A177-3AD203B41FA5}">
                      <a16:colId xmlns:a16="http://schemas.microsoft.com/office/drawing/2014/main" val="2964881485"/>
                    </a:ext>
                  </a:extLst>
                </a:gridCol>
              </a:tblGrid>
              <a:tr h="527896">
                <a:tc gridSpan="5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Action Item 1: HR Compliance Review and Update</a:t>
                      </a:r>
                      <a:endParaRPr lang="en-US" sz="1800" dirty="0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860948"/>
                  </a:ext>
                </a:extLst>
              </a:tr>
              <a:tr h="527896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Initiative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Responsibility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Resources</a:t>
                      </a:r>
                      <a:endParaRPr lang="en-US" sz="160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Timeline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KPIs for Success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630974"/>
                  </a:ext>
                </a:extLst>
              </a:tr>
              <a:tr h="3528565">
                <a:tc>
                  <a:txBody>
                    <a:bodyPr/>
                    <a:lstStyle/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Engage external labor counsel to conduct a comprehensive review of all HR policies, procedures, and the employee handbook</a:t>
                      </a:r>
                    </a:p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Update all non-compliant policies to align with current California and federal labor laws (e.g., SB 616, wage and hour regulations, harassment prevention training).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HR Director (Lead)</a:t>
                      </a:r>
                    </a:p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Legal Counsel</a:t>
                      </a:r>
                    </a:p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HR Generalists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Dedicated legal budget (estimated at $15,000)</a:t>
                      </a:r>
                    </a:p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HR team time for policy drafting and review.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Q3 2025 (completion by September 30 2025)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100% of identified non-compliant policies updated and approved by legal counsel</a:t>
                      </a:r>
                    </a:p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New employee handbook published and distributed to all employees</a:t>
                      </a:r>
                    </a:p>
                    <a:p>
                      <a:pPr marL="285750" indent="-28575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</a:rPr>
                        <a:t>Zero compliance-related penalties or lawsuits in the next 12 months.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829342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272925C1-BD78-FC44-F449-2A2F7B391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05556" y="2486275"/>
            <a:ext cx="23093711" cy="876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92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31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Plan</a:t>
            </a:r>
          </a:p>
        </p:txBody>
      </p:sp>
      <p:sp>
        <p:nvSpPr>
          <p:cNvPr id="366" name="Google Shape;366;p31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0150807-584C-EA43-5246-35EA353A02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603589"/>
              </p:ext>
            </p:extLst>
          </p:nvPr>
        </p:nvGraphicFramePr>
        <p:xfrm>
          <a:off x="490575" y="1322173"/>
          <a:ext cx="11222101" cy="4584357"/>
        </p:xfrm>
        <a:graphic>
          <a:graphicData uri="http://schemas.openxmlformats.org/drawingml/2006/table">
            <a:tbl>
              <a:tblPr/>
              <a:tblGrid>
                <a:gridCol w="3013008">
                  <a:extLst>
                    <a:ext uri="{9D8B030D-6E8A-4147-A177-3AD203B41FA5}">
                      <a16:colId xmlns:a16="http://schemas.microsoft.com/office/drawing/2014/main" val="1738609819"/>
                    </a:ext>
                  </a:extLst>
                </a:gridCol>
                <a:gridCol w="2056784">
                  <a:extLst>
                    <a:ext uri="{9D8B030D-6E8A-4147-A177-3AD203B41FA5}">
                      <a16:colId xmlns:a16="http://schemas.microsoft.com/office/drawing/2014/main" val="2271684119"/>
                    </a:ext>
                  </a:extLst>
                </a:gridCol>
                <a:gridCol w="1858322">
                  <a:extLst>
                    <a:ext uri="{9D8B030D-6E8A-4147-A177-3AD203B41FA5}">
                      <a16:colId xmlns:a16="http://schemas.microsoft.com/office/drawing/2014/main" val="3408366703"/>
                    </a:ext>
                  </a:extLst>
                </a:gridCol>
                <a:gridCol w="1840281">
                  <a:extLst>
                    <a:ext uri="{9D8B030D-6E8A-4147-A177-3AD203B41FA5}">
                      <a16:colId xmlns:a16="http://schemas.microsoft.com/office/drawing/2014/main" val="785434391"/>
                    </a:ext>
                  </a:extLst>
                </a:gridCol>
                <a:gridCol w="2453706">
                  <a:extLst>
                    <a:ext uri="{9D8B030D-6E8A-4147-A177-3AD203B41FA5}">
                      <a16:colId xmlns:a16="http://schemas.microsoft.com/office/drawing/2014/main" val="2964881485"/>
                    </a:ext>
                  </a:extLst>
                </a:gridCol>
              </a:tblGrid>
              <a:tr h="527896">
                <a:tc gridSpan="5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Action Item 2</a:t>
                      </a:r>
                      <a:endParaRPr lang="en-US" sz="1800" dirty="0">
                        <a:effectLst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860948"/>
                  </a:ext>
                </a:extLst>
              </a:tr>
              <a:tr h="527896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Initiative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Timeline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30206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KPIs for Success</a:t>
                      </a: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630974"/>
                  </a:ext>
                </a:extLst>
              </a:tr>
              <a:tr h="352856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0206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829342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272925C1-BD78-FC44-F449-2A2F7B391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05556" y="2486275"/>
            <a:ext cx="23093711" cy="876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49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6999" y="2012192"/>
            <a:ext cx="6915183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PROGRESS TRACKING &amp; REVIEW</a:t>
            </a:r>
            <a:endParaRPr sz="7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25492551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-US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Tracking &amp; Review</a:t>
            </a: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90905E3-3112-EEC0-03C6-B8F85313F020}"/>
              </a:ext>
            </a:extLst>
          </p:cNvPr>
          <p:cNvSpPr/>
          <p:nvPr/>
        </p:nvSpPr>
        <p:spPr>
          <a:xfrm>
            <a:off x="490576" y="1583558"/>
            <a:ext cx="10988714" cy="1258496"/>
          </a:xfrm>
          <a:prstGeom prst="roundRect">
            <a:avLst/>
          </a:prstGeom>
          <a:solidFill>
            <a:srgbClr val="D7D7F6"/>
          </a:solidFill>
          <a:ln w="38100">
            <a:solidFill>
              <a:srgbClr val="3020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6B04D7-9FF5-E466-A588-CB02F0D0F19D}"/>
              </a:ext>
            </a:extLst>
          </p:cNvPr>
          <p:cNvSpPr txBox="1"/>
          <p:nvPr/>
        </p:nvSpPr>
        <p:spPr>
          <a:xfrm>
            <a:off x="648539" y="1889640"/>
            <a:ext cx="1067278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800" b="1" i="0" u="none" strike="noStrike" dirty="0">
                <a:solidFill>
                  <a:srgbClr val="30206B"/>
                </a:solidFill>
                <a:effectLst/>
                <a:latin typeface="Arial" panose="020B0604020202020204" pitchFamily="34" charset="0"/>
              </a:rPr>
              <a:t>Progress on these three action items will be reviewed bi-weekly by the HR leadership team, and reported quarterly to the Executive Leadership Team.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E08BE99-15BB-53BE-706E-13DD7E352C82}"/>
              </a:ext>
            </a:extLst>
          </p:cNvPr>
          <p:cNvSpPr/>
          <p:nvPr/>
        </p:nvSpPr>
        <p:spPr>
          <a:xfrm>
            <a:off x="490576" y="3122125"/>
            <a:ext cx="10988714" cy="1258496"/>
          </a:xfrm>
          <a:prstGeom prst="roundRect">
            <a:avLst/>
          </a:prstGeom>
          <a:solidFill>
            <a:srgbClr val="D7D7F6"/>
          </a:solidFill>
          <a:ln w="38100">
            <a:solidFill>
              <a:srgbClr val="3020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9B71202F-6EC8-5733-E435-4F35DFB3E7F6}"/>
              </a:ext>
            </a:extLst>
          </p:cNvPr>
          <p:cNvSpPr/>
          <p:nvPr/>
        </p:nvSpPr>
        <p:spPr>
          <a:xfrm>
            <a:off x="490574" y="4660692"/>
            <a:ext cx="10988714" cy="1258496"/>
          </a:xfrm>
          <a:prstGeom prst="roundRect">
            <a:avLst/>
          </a:prstGeom>
          <a:solidFill>
            <a:srgbClr val="D7D7F6"/>
          </a:solidFill>
          <a:ln w="38100">
            <a:solidFill>
              <a:srgbClr val="3020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782920-ADE1-A0CE-BD6F-4A103C1AB3A4}"/>
              </a:ext>
            </a:extLst>
          </p:cNvPr>
          <p:cNvSpPr txBox="1"/>
          <p:nvPr/>
        </p:nvSpPr>
        <p:spPr>
          <a:xfrm>
            <a:off x="648538" y="3449530"/>
            <a:ext cx="1067278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800" b="1" i="0" u="none" strike="noStrike" dirty="0">
                <a:solidFill>
                  <a:srgbClr val="30206B"/>
                </a:solidFill>
                <a:effectLst/>
                <a:latin typeface="Arial" panose="020B0604020202020204" pitchFamily="34" charset="0"/>
              </a:rPr>
              <a:t>The HR Director, as designated project manager, will oversee the implementation of these action items and track KPIs.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C31408-FBE4-F9E7-879C-489B0F77B652}"/>
              </a:ext>
            </a:extLst>
          </p:cNvPr>
          <p:cNvSpPr txBox="1"/>
          <p:nvPr/>
        </p:nvSpPr>
        <p:spPr>
          <a:xfrm>
            <a:off x="667615" y="5105273"/>
            <a:ext cx="1067278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800" b="1" i="0" u="none" strike="noStrike" dirty="0">
                <a:solidFill>
                  <a:srgbClr val="30206B"/>
                </a:solidFill>
                <a:effectLst/>
                <a:latin typeface="Arial" panose="020B0604020202020204" pitchFamily="34" charset="0"/>
              </a:rPr>
              <a:t>A follow-up HR audit will be scheduled for July 2026 to assess the impact of these changes.</a:t>
            </a:r>
          </a:p>
        </p:txBody>
      </p:sp>
    </p:spTree>
    <p:extLst>
      <p:ext uri="{BB962C8B-B14F-4D97-AF65-F5344CB8AC3E}">
        <p14:creationId xmlns:p14="http://schemas.microsoft.com/office/powerpoint/2010/main" val="22227022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solidFill>
              <a:srgbClr val="D7D7F6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459399" y="2922992"/>
            <a:ext cx="6915183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APPENDICES</a:t>
            </a:r>
            <a:endParaRPr sz="7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2605064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Appendices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4900" y="1312368"/>
            <a:ext cx="10825500" cy="5402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0160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section contains the following supporting documentation:</a:t>
            </a:r>
          </a:p>
          <a:p>
            <a:pPr marL="101600" indent="0">
              <a:spcBef>
                <a:spcPts val="0"/>
              </a:spcBef>
              <a:buNone/>
            </a:pPr>
            <a:endParaRPr lang="en-US" sz="18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Detailed employee survey results and verbatim comments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Raw HRIS data tables (e.g., turnover rates by department, time to hire by role)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Interview transcripts (anonymized)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California Labor Code references for compliance issues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Cost-benefit analysis for HRIS </a:t>
            </a:r>
            <a:r>
              <a:rPr lang="en-US" sz="180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implementation.</a:t>
            </a:r>
            <a:endParaRPr lang="en-US" sz="18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8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582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206B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484950" y="2681300"/>
            <a:ext cx="11222100" cy="128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7000" b="1" dirty="0">
                <a:solidFill>
                  <a:schemeClr val="bg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[HR AUDIT REPORT NAME] </a:t>
            </a:r>
            <a:endParaRPr sz="7000" b="1" dirty="0">
              <a:solidFill>
                <a:schemeClr val="bg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84950" y="1478450"/>
            <a:ext cx="112221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[Organization’s name]</a:t>
            </a:r>
            <a:endParaRPr sz="5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484950" y="4800602"/>
            <a:ext cx="112221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[Date]</a:t>
            </a:r>
            <a:r>
              <a:rPr lang="en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5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287425" y="5637100"/>
            <a:ext cx="23700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3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[Logo]</a:t>
            </a:r>
            <a:r>
              <a:rPr lang="en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5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31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17585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5823" y="2538936"/>
            <a:ext cx="6336900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EXECUTIVE SUMMARY</a:t>
            </a:r>
            <a:endParaRPr sz="7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40000" y="1215820"/>
            <a:ext cx="10825500" cy="16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0160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HR Audit Report summarizes the findings of a comprehensive review of Human Resources policies, procedures, and systems at </a:t>
            </a:r>
            <a:r>
              <a:rPr lang="en-GB" sz="18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[Organization Name]</a:t>
            </a:r>
            <a:r>
              <a:rPr lang="en-US" sz="18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01600" indent="0">
              <a:spcBef>
                <a:spcPts val="0"/>
              </a:spcBef>
              <a:buNone/>
            </a:pPr>
            <a:endParaRPr lang="en-US" sz="18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audit aimed to identify areas of strength, compliance gaps, and opportunities for process improvement and efficiency enhancement.</a:t>
            </a:r>
          </a:p>
          <a:p>
            <a:pPr marL="101600" indent="0">
              <a:spcBef>
                <a:spcPts val="0"/>
              </a:spcBef>
              <a:buNone/>
            </a:pPr>
            <a:endParaRPr lang="en-US" sz="20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104449B-CE56-7CFE-D5E8-9796A13C4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448968"/>
              </p:ext>
            </p:extLst>
          </p:nvPr>
        </p:nvGraphicFramePr>
        <p:xfrm>
          <a:off x="581375" y="3112812"/>
          <a:ext cx="11131300" cy="28076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65650">
                  <a:extLst>
                    <a:ext uri="{9D8B030D-6E8A-4147-A177-3AD203B41FA5}">
                      <a16:colId xmlns:a16="http://schemas.microsoft.com/office/drawing/2014/main" val="1814682946"/>
                    </a:ext>
                  </a:extLst>
                </a:gridCol>
                <a:gridCol w="5565650">
                  <a:extLst>
                    <a:ext uri="{9D8B030D-6E8A-4147-A177-3AD203B41FA5}">
                      <a16:colId xmlns:a16="http://schemas.microsoft.com/office/drawing/2014/main" val="3547492891"/>
                    </a:ext>
                  </a:extLst>
                </a:gridCol>
              </a:tblGrid>
              <a:tr h="3847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findings</a:t>
                      </a:r>
                    </a:p>
                  </a:txBody>
                  <a:tcPr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206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Critical recommendations</a:t>
                      </a:r>
                    </a:p>
                  </a:txBody>
                  <a:tcPr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20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719635"/>
                  </a:ext>
                </a:extLst>
              </a:tr>
              <a:tr h="678076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Compliance risk: </a:t>
                      </a:r>
                      <a:r>
                        <a:rPr lang="en-US" sz="160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Significant non-compliance with recent California labor laws, particularly concerning wage and hour regulations and leave policies; this poses high legal and financial risk.</a:t>
                      </a:r>
                    </a:p>
                  </a:txBody>
                  <a:tcPr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Immediate compliance review: </a:t>
                      </a:r>
                      <a:r>
                        <a:rPr lang="en-US" sz="1600" dirty="0">
                          <a:solidFill>
                            <a:srgbClr val="30206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Engage labor counsel to update all HR policies, and the employee handbook to ensure full California labor law compliance.</a:t>
                      </a:r>
                    </a:p>
                  </a:txBody>
                  <a:tcPr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9697683"/>
                  </a:ext>
                </a:extLst>
              </a:tr>
              <a:tr h="678076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091328"/>
                  </a:ext>
                </a:extLst>
              </a:tr>
              <a:tr h="678076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30206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30206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106471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306999" y="2054027"/>
            <a:ext cx="6713301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AUDIT SCOPE &amp; OBJECTIVES</a:t>
            </a:r>
            <a:endParaRPr sz="7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94875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Scope &amp; Objectives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40000" y="1225871"/>
            <a:ext cx="10825500" cy="5402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0160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</a:p>
          <a:p>
            <a:pPr marL="10160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purpose of this HR audit was to conduct a systematic review of </a:t>
            </a:r>
            <a:r>
              <a:rPr lang="en-GB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[Organization Name]</a:t>
            </a:r>
            <a:r>
              <a:rPr lang="en-US" sz="16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's HR policies, procedures, documentation, and systems to assess their effectiveness, compliance, and alignment with organizational goals.</a:t>
            </a:r>
          </a:p>
          <a:p>
            <a:pPr marL="101600" indent="0">
              <a:buNone/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Scope</a:t>
            </a:r>
          </a:p>
          <a:p>
            <a:pPr marL="101600" indent="0">
              <a:spcBef>
                <a:spcPts val="0"/>
              </a:spcBef>
              <a:buNone/>
            </a:pPr>
            <a:r>
              <a:rPr lang="en-US" sz="1600" b="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audit covered the following key HR functions and areas: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Recruitment and onboarding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Compensation and benefits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compliance (with a specific focus on California state and federal labor laws)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 relations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management.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period covered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audit was conducted over a three-month period (April 1 2025, to June 30 2025). 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data, policies, and practices reviewed covered the preceding 12 months, from April 1 2024, to March 31 2025.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600" b="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6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6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6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9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490575" y="476250"/>
            <a:ext cx="11222100" cy="6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IBM Plex Sans"/>
              <a:buNone/>
            </a:pPr>
            <a:r>
              <a:rPr lang="en" sz="4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Scope &amp; Objectives</a:t>
            </a:r>
            <a:endParaRPr sz="40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8000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30350" y="1250588"/>
            <a:ext cx="10825500" cy="416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0160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Overarching objectives</a:t>
            </a:r>
            <a:endParaRPr lang="en-US" sz="2000" b="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b="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8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800" b="1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1600" indent="0">
              <a:spcBef>
                <a:spcPts val="0"/>
              </a:spcBef>
              <a:buNone/>
            </a:pPr>
            <a:endParaRPr lang="en-US" sz="18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0636000" y="6142675"/>
            <a:ext cx="1408800" cy="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IBM Plex Sans Light"/>
              <a:buNone/>
            </a:pPr>
            <a:r>
              <a:rPr lang="en" sz="1600" i="1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logo]</a:t>
            </a:r>
            <a:r>
              <a:rPr lang="en" sz="4100" dirty="0">
                <a:solidFill>
                  <a:srgbClr val="302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100" dirty="0">
              <a:solidFill>
                <a:srgbClr val="3020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778B76C-A352-22DD-02B1-31F4EA03E804}"/>
              </a:ext>
            </a:extLst>
          </p:cNvPr>
          <p:cNvSpPr/>
          <p:nvPr/>
        </p:nvSpPr>
        <p:spPr>
          <a:xfrm>
            <a:off x="530349" y="1830696"/>
            <a:ext cx="10988715" cy="1321323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D7D7F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Risk identification</a:t>
            </a:r>
          </a:p>
          <a:p>
            <a:r>
              <a:rPr lang="en-US" sz="16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Identify potential legal, financial, or operational risks associated with current HR practices, particularly in relation to California labor laws.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3C4D6D8-7169-54AE-5D14-3BCE636A33B7}"/>
              </a:ext>
            </a:extLst>
          </p:cNvPr>
          <p:cNvSpPr/>
          <p:nvPr/>
        </p:nvSpPr>
        <p:spPr>
          <a:xfrm>
            <a:off x="530349" y="3301236"/>
            <a:ext cx="10988715" cy="1321323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D7D7F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Process improvement</a:t>
            </a:r>
          </a:p>
          <a:p>
            <a:r>
              <a:rPr lang="en-US" sz="16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Pinpoint inefficiencies and areas for enhancement within HR processes to improve effectiveness and employee experience.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A8284C3-22A9-2E1E-2D65-C2E37E621740}"/>
              </a:ext>
            </a:extLst>
          </p:cNvPr>
          <p:cNvSpPr/>
          <p:nvPr/>
        </p:nvSpPr>
        <p:spPr>
          <a:xfrm>
            <a:off x="540000" y="4770991"/>
            <a:ext cx="10988715" cy="1321323"/>
          </a:xfrm>
          <a:prstGeom prst="roundRect">
            <a:avLst/>
          </a:prstGeom>
          <a:solidFill>
            <a:srgbClr val="30206B"/>
          </a:solidFill>
          <a:ln w="38100">
            <a:solidFill>
              <a:srgbClr val="D7D7F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Objective 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875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020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1"/>
          <p:cNvSpPr/>
          <p:nvPr/>
        </p:nvSpPr>
        <p:spPr>
          <a:xfrm>
            <a:off x="1450975" y="1142206"/>
            <a:ext cx="4573500" cy="4573500"/>
          </a:xfrm>
          <a:prstGeom prst="ellipse">
            <a:avLst/>
          </a:prstGeom>
          <a:noFill/>
          <a:ln w="19050" cap="flat" cmpd="sng">
            <a:solidFill>
              <a:srgbClr val="D7D7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295125" y="2950343"/>
            <a:ext cx="7793956" cy="1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600"/>
              <a:buFont typeface="IBM Plex Sans"/>
              <a:buNone/>
            </a:pPr>
            <a:r>
              <a:rPr lang="en" sz="7000" b="1" dirty="0">
                <a:solidFill>
                  <a:schemeClr val="lt1"/>
                </a:solidFill>
                <a:latin typeface="Arial" panose="020B0604020202020204" pitchFamily="34" charset="0"/>
                <a:ea typeface="IBM Plex Sans"/>
                <a:cs typeface="Arial" panose="020B0604020202020204" pitchFamily="34" charset="0"/>
                <a:sym typeface="IBM Plex Sans"/>
              </a:rPr>
              <a:t>METHODOLOGY</a:t>
            </a:r>
            <a:endParaRPr sz="7000" b="1" dirty="0">
              <a:solidFill>
                <a:schemeClr val="lt1"/>
              </a:solidFill>
              <a:latin typeface="Arial" panose="020B0604020202020204" pitchFamily="34" charset="0"/>
              <a:ea typeface="IBM Plex Sans"/>
              <a:cs typeface="Arial" panose="020B0604020202020204" pitchFamily="34" charset="0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3102497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1132</Words>
  <Application>Microsoft Macintosh PowerPoint</Application>
  <PresentationFormat>Widescreen</PresentationFormat>
  <Paragraphs>171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IBM Plex Sans</vt:lpstr>
      <vt:lpstr>IBM Plex Sans Light</vt:lpstr>
      <vt:lpstr>Symbol</vt:lpstr>
      <vt:lpstr>Office Theme</vt:lpstr>
      <vt:lpstr>PowerPoint Presentation</vt:lpstr>
      <vt:lpstr>PowerPoint Presentation</vt:lpstr>
      <vt:lpstr>[HR AUDIT REPORT NAME] </vt:lpstr>
      <vt:lpstr>EXECUTIVE SUMMARY</vt:lpstr>
      <vt:lpstr>Executive Summary</vt:lpstr>
      <vt:lpstr>AUDIT SCOPE &amp; OBJECTIVES</vt:lpstr>
      <vt:lpstr>Audit Scope &amp; Objectives</vt:lpstr>
      <vt:lpstr>Audit Scope &amp; Objectives</vt:lpstr>
      <vt:lpstr>METHODOLOGY</vt:lpstr>
      <vt:lpstr>Methodology</vt:lpstr>
      <vt:lpstr>SUMMARY OF FINDINGS</vt:lpstr>
      <vt:lpstr>Recruitment &amp; Onboarding</vt:lpstr>
      <vt:lpstr>Area 2</vt:lpstr>
      <vt:lpstr>RISK ASSESSMENT</vt:lpstr>
      <vt:lpstr>Risk Assessment</vt:lpstr>
      <vt:lpstr>STRENGTHS &amp; OPPORTUNITIES</vt:lpstr>
      <vt:lpstr>Strengths</vt:lpstr>
      <vt:lpstr>Opportunities</vt:lpstr>
      <vt:lpstr>ACTION PLAN</vt:lpstr>
      <vt:lpstr>Action Plan</vt:lpstr>
      <vt:lpstr>Action Plan</vt:lpstr>
      <vt:lpstr>PROGRESS TRACKING &amp; REVIEW</vt:lpstr>
      <vt:lpstr>Progress Tracking &amp; Review</vt:lpstr>
      <vt:lpstr>APPENDICES</vt:lpstr>
      <vt:lpstr>Appendices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Cheryl Marie Tay</cp:lastModifiedBy>
  <cp:revision>30</cp:revision>
  <dcterms:created xsi:type="dcterms:W3CDTF">2025-06-09T07:48:13Z</dcterms:created>
  <dcterms:modified xsi:type="dcterms:W3CDTF">2025-08-07T09:33:46Z</dcterms:modified>
</cp:coreProperties>
</file>